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82" r:id="rId2"/>
    <p:sldId id="285" r:id="rId3"/>
    <p:sldId id="303" r:id="rId4"/>
    <p:sldId id="308" r:id="rId5"/>
    <p:sldId id="290" r:id="rId6"/>
    <p:sldId id="306" r:id="rId7"/>
    <p:sldId id="309" r:id="rId8"/>
    <p:sldId id="310" r:id="rId9"/>
    <p:sldId id="311" r:id="rId10"/>
    <p:sldId id="312" r:id="rId11"/>
    <p:sldId id="307" r:id="rId12"/>
    <p:sldId id="341" r:id="rId13"/>
    <p:sldId id="305" r:id="rId14"/>
    <p:sldId id="315" r:id="rId15"/>
    <p:sldId id="313" r:id="rId16"/>
    <p:sldId id="317" r:id="rId17"/>
    <p:sldId id="318" r:id="rId18"/>
    <p:sldId id="320" r:id="rId19"/>
    <p:sldId id="321" r:id="rId20"/>
    <p:sldId id="322" r:id="rId21"/>
    <p:sldId id="323" r:id="rId22"/>
    <p:sldId id="304" r:id="rId23"/>
    <p:sldId id="314" r:id="rId24"/>
    <p:sldId id="324" r:id="rId25"/>
    <p:sldId id="327" r:id="rId26"/>
    <p:sldId id="325" r:id="rId27"/>
    <p:sldId id="326" r:id="rId28"/>
    <p:sldId id="332" r:id="rId29"/>
    <p:sldId id="338" r:id="rId30"/>
    <p:sldId id="339" r:id="rId31"/>
    <p:sldId id="328" r:id="rId32"/>
    <p:sldId id="330" r:id="rId33"/>
    <p:sldId id="331" r:id="rId34"/>
    <p:sldId id="329" r:id="rId35"/>
    <p:sldId id="334" r:id="rId36"/>
    <p:sldId id="333" r:id="rId37"/>
    <p:sldId id="335" r:id="rId38"/>
    <p:sldId id="337" r:id="rId39"/>
    <p:sldId id="340" r:id="rId40"/>
    <p:sldId id="347" r:id="rId41"/>
    <p:sldId id="348" r:id="rId42"/>
    <p:sldId id="349" r:id="rId43"/>
    <p:sldId id="351" r:id="rId44"/>
    <p:sldId id="350" r:id="rId45"/>
    <p:sldId id="342" r:id="rId46"/>
    <p:sldId id="343" r:id="rId47"/>
    <p:sldId id="344" r:id="rId48"/>
    <p:sldId id="345" r:id="rId49"/>
    <p:sldId id="346" r:id="rId50"/>
    <p:sldId id="33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57CD"/>
    <a:srgbClr val="8F45C7"/>
    <a:srgbClr val="FF9F81"/>
    <a:srgbClr val="FFB9FF"/>
    <a:srgbClr val="DEFEF6"/>
    <a:srgbClr val="F7FED6"/>
    <a:srgbClr val="F2FDBB"/>
    <a:srgbClr val="F4FEDA"/>
    <a:srgbClr val="ADCF03"/>
    <a:srgbClr val="F2FEB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9927" autoAdjust="0"/>
    <p:restoredTop sz="96980" autoAdjust="0"/>
  </p:normalViewPr>
  <p:slideViewPr>
    <p:cSldViewPr snapToGrid="0" snapToObjects="1">
      <p:cViewPr>
        <p:scale>
          <a:sx n="100" d="100"/>
          <a:sy n="100" d="100"/>
        </p:scale>
        <p:origin x="-1200" y="-34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FDF3D0-74D9-40F2-A7D2-F1C864D570D8}" type="datetimeFigureOut">
              <a:rPr lang="zh-CN" altLang="en-US" smtClean="0"/>
              <a:pPr/>
              <a:t>2018-6-22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42C0EC-1795-4AF7-A6B9-D9EC7B386C4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88CD60C-E2D7-794D-8B75-CF4FED0F4D4A}" type="datetimeFigureOut">
              <a:rPr lang="en-US" smtClean="0"/>
              <a:pPr/>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1582659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8CD60C-E2D7-794D-8B75-CF4FED0F4D4A}" type="datetimeFigureOut">
              <a:rPr lang="en-US" smtClean="0"/>
              <a:pPr/>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1726977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8CD60C-E2D7-794D-8B75-CF4FED0F4D4A}" type="datetimeFigureOut">
              <a:rPr lang="en-US" smtClean="0"/>
              <a:pPr/>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207708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8CD60C-E2D7-794D-8B75-CF4FED0F4D4A}" type="datetimeFigureOut">
              <a:rPr lang="en-US" smtClean="0"/>
              <a:pPr/>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1490034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8CD60C-E2D7-794D-8B75-CF4FED0F4D4A}" type="datetimeFigureOut">
              <a:rPr lang="en-US" smtClean="0"/>
              <a:pPr/>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164766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8CD60C-E2D7-794D-8B75-CF4FED0F4D4A}" type="datetimeFigureOut">
              <a:rPr lang="en-US" smtClean="0"/>
              <a:pPr/>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553052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8CD60C-E2D7-794D-8B75-CF4FED0F4D4A}" type="datetimeFigureOut">
              <a:rPr lang="en-US" smtClean="0"/>
              <a:pPr/>
              <a:t>6/22/2018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851773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8CD60C-E2D7-794D-8B75-CF4FED0F4D4A}" type="datetimeFigureOut">
              <a:rPr lang="en-US" smtClean="0"/>
              <a:pPr/>
              <a:t>6/22/2018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63394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CD60C-E2D7-794D-8B75-CF4FED0F4D4A}" type="datetimeFigureOut">
              <a:rPr lang="en-US" smtClean="0"/>
              <a:pPr/>
              <a:t>6/22/2018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106962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8CD60C-E2D7-794D-8B75-CF4FED0F4D4A}" type="datetimeFigureOut">
              <a:rPr lang="en-US" smtClean="0"/>
              <a:pPr/>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671632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8CD60C-E2D7-794D-8B75-CF4FED0F4D4A}" type="datetimeFigureOut">
              <a:rPr lang="en-US" smtClean="0"/>
              <a:pPr/>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95610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8CD60C-E2D7-794D-8B75-CF4FED0F4D4A}" type="datetimeFigureOut">
              <a:rPr lang="en-US" smtClean="0"/>
              <a:pPr/>
              <a:t>6/22/2018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FC350A-3FD3-4347-9B02-C4EAE6A34ADE}" type="slidenum">
              <a:rPr lang="en-US" smtClean="0"/>
              <a:pPr/>
              <a:t>‹#›</a:t>
            </a:fld>
            <a:endParaRPr lang="en-US"/>
          </a:p>
        </p:txBody>
      </p:sp>
    </p:spTree>
    <p:extLst>
      <p:ext uri="{BB962C8B-B14F-4D97-AF65-F5344CB8AC3E}">
        <p14:creationId xmlns:p14="http://schemas.microsoft.com/office/powerpoint/2010/main" xmlns="" val="1664723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3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3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0" y="1423368"/>
            <a:ext cx="12192000" cy="862023"/>
          </a:xfrm>
          <a:prstGeom prst="rect">
            <a:avLst/>
          </a:prstGeom>
        </p:spPr>
        <p:txBody>
          <a:bodyPr anchor="ctr"/>
          <a:lstStyle/>
          <a:p>
            <a:pPr lvl="0" algn="ctr">
              <a:lnSpc>
                <a:spcPct val="90000"/>
              </a:lnSpc>
              <a:spcBef>
                <a:spcPts val="1000"/>
              </a:spcBef>
              <a:defRPr/>
            </a:pPr>
            <a:r>
              <a:rPr lang="zh-CN" altLang="en-US" sz="5400" b="1" spc="-150" dirty="0" smtClean="0">
                <a:solidFill>
                  <a:srgbClr val="297FD5">
                    <a:lumMod val="75000"/>
                  </a:srgbClr>
                </a:solidFill>
                <a:effectLst>
                  <a:outerShdw blurRad="38100" dist="38100" dir="2700000" algn="tl">
                    <a:srgbClr val="000000">
                      <a:alpha val="43137"/>
                    </a:srgbClr>
                  </a:outerShdw>
                </a:effectLst>
                <a:latin typeface="Times New Roman" panose="02020603050405020304" pitchFamily="18" charset="0"/>
                <a:ea typeface="宋体"/>
                <a:cs typeface="Times New Roman" panose="02020603050405020304" pitchFamily="18" charset="0"/>
              </a:rPr>
              <a:t>量化策略框架与综述</a:t>
            </a:r>
            <a:endParaRPr kumimoji="0" lang="zh-CN" altLang="en-US" sz="5400" b="1" i="0" u="none" strike="noStrike" kern="1200" cap="none" spc="-150" normalizeH="0" baseline="0" noProof="0" dirty="0">
              <a:ln>
                <a:noFill/>
              </a:ln>
              <a:solidFill>
                <a:srgbClr val="297FD5">
                  <a:lumMod val="75000"/>
                </a:srgbClr>
              </a:solidFill>
              <a:effectLst>
                <a:outerShdw blurRad="38100" dist="38100" dir="2700000" algn="tl">
                  <a:srgbClr val="000000">
                    <a:alpha val="43137"/>
                  </a:srgbClr>
                </a:outerShdw>
              </a:effectLst>
              <a:uLnTx/>
              <a:uFillTx/>
              <a:latin typeface="Calibri"/>
              <a:ea typeface="宋体"/>
              <a:cs typeface="+mn-cs"/>
            </a:endParaRPr>
          </a:p>
        </p:txBody>
      </p:sp>
      <p:sp>
        <p:nvSpPr>
          <p:cNvPr id="13" name="内容占位符 3"/>
          <p:cNvSpPr>
            <a:spLocks noGrp="1"/>
          </p:cNvSpPr>
          <p:nvPr>
            <p:ph sz="quarter" idx="4294967295"/>
          </p:nvPr>
        </p:nvSpPr>
        <p:spPr>
          <a:xfrm>
            <a:off x="0" y="4544793"/>
            <a:ext cx="12192000" cy="408207"/>
          </a:xfrm>
          <a:prstGeom prst="rect">
            <a:avLst/>
          </a:prstGeom>
        </p:spPr>
        <p:txBody>
          <a:bodyPr>
            <a:noAutofit/>
          </a:bodyPr>
          <a:lstStyle/>
          <a:p>
            <a:pPr marL="0" lvl="0" indent="0" algn="ctr">
              <a:lnSpc>
                <a:spcPct val="100000"/>
              </a:lnSpc>
              <a:spcBef>
                <a:spcPts val="0"/>
              </a:spcBef>
              <a:buNone/>
              <a:defRPr/>
            </a:pPr>
            <a:r>
              <a:rPr kumimoji="0" lang="zh-CN" altLang="en-US" b="1" i="0" u="none" strike="noStrike" kern="0" cap="none" spc="0" normalizeH="0" baseline="0" noProof="0" dirty="0" smtClean="0">
                <a:ln>
                  <a:noFill/>
                </a:ln>
                <a:solidFill>
                  <a:sysClr val="windowText" lastClr="000000"/>
                </a:solidFill>
                <a:effectLst/>
                <a:uLnTx/>
                <a:uFillTx/>
                <a:latin typeface="Times New Roman" pitchFamily="18" charset="0"/>
                <a:ea typeface="宋体" pitchFamily="2" charset="-122"/>
                <a:cs typeface="Times New Roman" pitchFamily="18" charset="0"/>
              </a:rPr>
              <a:t>兴</a:t>
            </a:r>
            <a:r>
              <a:rPr lang="zh-CN" altLang="en-US" b="1" kern="0" dirty="0" smtClean="0">
                <a:solidFill>
                  <a:sysClr val="windowText" lastClr="000000"/>
                </a:solidFill>
                <a:latin typeface="Times New Roman" pitchFamily="18" charset="0"/>
                <a:ea typeface="宋体" pitchFamily="2" charset="-122"/>
                <a:cs typeface="Times New Roman" pitchFamily="18" charset="0"/>
              </a:rPr>
              <a:t>证投资</a:t>
            </a:r>
            <a:r>
              <a:rPr lang="en-US" altLang="zh-CN" b="1" kern="0" dirty="0" smtClean="0">
                <a:solidFill>
                  <a:sysClr val="windowText" lastClr="000000"/>
                </a:solidFill>
                <a:latin typeface="Times New Roman" pitchFamily="18" charset="0"/>
                <a:ea typeface="宋体" pitchFamily="2" charset="-122"/>
                <a:cs typeface="Times New Roman" pitchFamily="18" charset="0"/>
              </a:rPr>
              <a:t>---</a:t>
            </a:r>
            <a:r>
              <a:rPr lang="zh-CN" altLang="en-US" b="1" kern="0" dirty="0" smtClean="0">
                <a:solidFill>
                  <a:sysClr val="windowText" lastClr="000000"/>
                </a:solidFill>
                <a:latin typeface="Times New Roman" pitchFamily="18" charset="0"/>
                <a:ea typeface="宋体" pitchFamily="2" charset="-122"/>
                <a:cs typeface="Times New Roman" pitchFamily="18" charset="0"/>
              </a:rPr>
              <a:t>创新投资部</a:t>
            </a:r>
            <a:endParaRPr kumimoji="0" lang="en-US" altLang="zh-CN" b="1" i="0" u="none" strike="noStrike" kern="0" cap="none" spc="0" normalizeH="0" baseline="0" noProof="0" dirty="0">
              <a:ln>
                <a:noFill/>
              </a:ln>
              <a:solidFill>
                <a:sysClr val="windowText" lastClr="000000"/>
              </a:solidFill>
              <a:effectLst/>
              <a:uLnTx/>
              <a:uFillTx/>
              <a:latin typeface="Times New Roman" pitchFamily="18" charset="0"/>
              <a:ea typeface="宋体"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宏观：资产配置</a:t>
            </a:r>
          </a:p>
        </p:txBody>
      </p:sp>
      <p:sp>
        <p:nvSpPr>
          <p:cNvPr id="6" name="TextBox 5"/>
          <p:cNvSpPr txBox="1"/>
          <p:nvPr/>
        </p:nvSpPr>
        <p:spPr>
          <a:xfrm>
            <a:off x="488991" y="1071006"/>
            <a:ext cx="11283909" cy="507831"/>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资产配置框架：资产 </a:t>
            </a:r>
            <a:r>
              <a:rPr lang="en-US" altLang="zh-CN" kern="0" dirty="0" smtClean="0">
                <a:solidFill>
                  <a:sysClr val="windowText" lastClr="000000">
                    <a:lumMod val="95000"/>
                    <a:lumOff val="5000"/>
                  </a:sysClr>
                </a:solidFill>
                <a:latin typeface="宋体" pitchFamily="2" charset="-122"/>
                <a:ea typeface="宋体" pitchFamily="2" charset="-122"/>
                <a:cs typeface="+mn-ea"/>
                <a:sym typeface="Wingdings" pitchFamily="2" charset="2"/>
              </a:rPr>
              <a:t> </a:t>
            </a:r>
            <a:r>
              <a:rPr lang="zh-CN" altLang="en-US" kern="0" dirty="0" smtClean="0">
                <a:solidFill>
                  <a:sysClr val="windowText" lastClr="000000">
                    <a:lumMod val="95000"/>
                    <a:lumOff val="5000"/>
                  </a:sysClr>
                </a:solidFill>
                <a:latin typeface="宋体" pitchFamily="2" charset="-122"/>
                <a:ea typeface="宋体" pitchFamily="2" charset="-122"/>
                <a:cs typeface="+mn-ea"/>
                <a:sym typeface="Wingdings" pitchFamily="2" charset="2"/>
              </a:rPr>
              <a:t>模型 </a:t>
            </a:r>
            <a:r>
              <a:rPr lang="en-US" altLang="zh-CN" kern="0" dirty="0" smtClean="0">
                <a:solidFill>
                  <a:sysClr val="windowText" lastClr="000000">
                    <a:lumMod val="95000"/>
                    <a:lumOff val="5000"/>
                  </a:sysClr>
                </a:solidFill>
                <a:latin typeface="宋体" pitchFamily="2" charset="-122"/>
                <a:ea typeface="宋体" pitchFamily="2" charset="-122"/>
                <a:cs typeface="+mn-ea"/>
                <a:sym typeface="Wingdings" pitchFamily="2" charset="2"/>
              </a:rPr>
              <a:t> </a:t>
            </a:r>
            <a:r>
              <a:rPr lang="zh-CN" altLang="en-US" kern="0" dirty="0" smtClean="0">
                <a:solidFill>
                  <a:sysClr val="windowText" lastClr="000000">
                    <a:lumMod val="95000"/>
                    <a:lumOff val="5000"/>
                  </a:sysClr>
                </a:solidFill>
                <a:latin typeface="宋体" pitchFamily="2" charset="-122"/>
                <a:ea typeface="宋体" pitchFamily="2" charset="-122"/>
                <a:cs typeface="+mn-ea"/>
                <a:sym typeface="Wingdings" pitchFamily="2" charset="2"/>
              </a:rPr>
              <a:t>组合优化（战略性 </a:t>
            </a:r>
            <a:r>
              <a:rPr lang="en-US" altLang="zh-CN" kern="0" dirty="0" smtClean="0">
                <a:solidFill>
                  <a:sysClr val="windowText" lastClr="000000">
                    <a:lumMod val="95000"/>
                    <a:lumOff val="5000"/>
                  </a:sysClr>
                </a:solidFill>
                <a:latin typeface="宋体" pitchFamily="2" charset="-122"/>
                <a:ea typeface="宋体" pitchFamily="2" charset="-122"/>
                <a:cs typeface="+mn-ea"/>
                <a:sym typeface="Wingdings" pitchFamily="2" charset="2"/>
              </a:rPr>
              <a:t> </a:t>
            </a:r>
            <a:r>
              <a:rPr lang="zh-CN" altLang="en-US" kern="0" dirty="0" smtClean="0">
                <a:solidFill>
                  <a:sysClr val="windowText" lastClr="000000">
                    <a:lumMod val="95000"/>
                    <a:lumOff val="5000"/>
                  </a:sysClr>
                </a:solidFill>
                <a:latin typeface="宋体" pitchFamily="2" charset="-122"/>
                <a:ea typeface="宋体" pitchFamily="2" charset="-122"/>
                <a:cs typeface="+mn-ea"/>
                <a:sym typeface="Wingdings" pitchFamily="2" charset="2"/>
              </a:rPr>
              <a:t>战术性）</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488991" y="6262131"/>
            <a:ext cx="11283909" cy="394788"/>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中信建投证券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grpSp>
        <p:nvGrpSpPr>
          <p:cNvPr id="9" name="组合 8"/>
          <p:cNvGrpSpPr/>
          <p:nvPr/>
        </p:nvGrpSpPr>
        <p:grpSpPr>
          <a:xfrm>
            <a:off x="479466" y="1550261"/>
            <a:ext cx="11139508" cy="4555263"/>
            <a:chOff x="488991" y="1550261"/>
            <a:chExt cx="11139508" cy="4555263"/>
          </a:xfrm>
        </p:grpSpPr>
        <p:pic>
          <p:nvPicPr>
            <p:cNvPr id="52225" name="Picture 1" descr="C:\Users\Administrator\Documents\Tencent Files\947729585\Image\C2C\CG`(7VL3SZ)%CIVU%A_JXZT.png"/>
            <p:cNvPicPr>
              <a:picLocks noChangeAspect="1" noChangeArrowheads="1"/>
            </p:cNvPicPr>
            <p:nvPr/>
          </p:nvPicPr>
          <p:blipFill>
            <a:blip r:embed="rId2"/>
            <a:srcRect/>
            <a:stretch>
              <a:fillRect/>
            </a:stretch>
          </p:blipFill>
          <p:spPr bwMode="auto">
            <a:xfrm>
              <a:off x="488991" y="1550261"/>
              <a:ext cx="11139508" cy="4555263"/>
            </a:xfrm>
            <a:prstGeom prst="rect">
              <a:avLst/>
            </a:prstGeom>
            <a:noFill/>
            <a:ln>
              <a:solidFill>
                <a:schemeClr val="bg1"/>
              </a:solidFill>
              <a:prstDash val="dash"/>
            </a:ln>
          </p:spPr>
        </p:pic>
        <p:pic>
          <p:nvPicPr>
            <p:cNvPr id="52226" name="Picture 2"/>
            <p:cNvPicPr>
              <a:picLocks noChangeAspect="1" noChangeArrowheads="1"/>
            </p:cNvPicPr>
            <p:nvPr/>
          </p:nvPicPr>
          <p:blipFill>
            <a:blip r:embed="rId3"/>
            <a:srcRect/>
            <a:stretch>
              <a:fillRect/>
            </a:stretch>
          </p:blipFill>
          <p:spPr bwMode="auto">
            <a:xfrm rot="5400000">
              <a:off x="10252350" y="3377691"/>
              <a:ext cx="324000" cy="234900"/>
            </a:xfrm>
            <a:prstGeom prst="rect">
              <a:avLst/>
            </a:prstGeom>
            <a:noFill/>
            <a:ln w="9525">
              <a:solidFill>
                <a:schemeClr val="bg1"/>
              </a:solidFill>
              <a:prstDash val="dash"/>
              <a:miter lim="800000"/>
              <a:headEnd/>
              <a:tailEnd/>
            </a:ln>
            <a:effectLst/>
          </p:spPr>
        </p:pic>
        <p:pic>
          <p:nvPicPr>
            <p:cNvPr id="8" name="Picture 2"/>
            <p:cNvPicPr>
              <a:picLocks noChangeAspect="1" noChangeArrowheads="1"/>
            </p:cNvPicPr>
            <p:nvPr/>
          </p:nvPicPr>
          <p:blipFill>
            <a:blip r:embed="rId3"/>
            <a:srcRect/>
            <a:stretch>
              <a:fillRect/>
            </a:stretch>
          </p:blipFill>
          <p:spPr bwMode="auto">
            <a:xfrm rot="5400000">
              <a:off x="10272644" y="4357006"/>
              <a:ext cx="307862" cy="223200"/>
            </a:xfrm>
            <a:prstGeom prst="rect">
              <a:avLst/>
            </a:prstGeom>
            <a:noFill/>
            <a:ln w="9525">
              <a:solidFill>
                <a:schemeClr val="bg1"/>
              </a:solidFill>
              <a:prstDash val="dash"/>
              <a:miter lim="800000"/>
              <a:headEnd/>
              <a:tailEnd/>
            </a:ln>
            <a:effectLst/>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852738" y="1866900"/>
            <a:ext cx="5891211" cy="4933796"/>
          </a:xfrm>
          <a:prstGeom prst="rect">
            <a:avLst/>
          </a:prstGeom>
          <a:noFill/>
          <a:ln w="9525">
            <a:solidFill>
              <a:schemeClr val="bg1"/>
            </a:solidFill>
            <a:prstDash val="dash"/>
            <a:miter lim="800000"/>
            <a:headEnd/>
            <a:tailEnd/>
          </a:ln>
          <a:effectLst/>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宏观：资产配置</a:t>
            </a:r>
          </a:p>
        </p:txBody>
      </p:sp>
      <p:sp>
        <p:nvSpPr>
          <p:cNvPr id="41" name="TextBox 40"/>
          <p:cNvSpPr txBox="1"/>
          <p:nvPr/>
        </p:nvSpPr>
        <p:spPr>
          <a:xfrm>
            <a:off x="488991" y="1071006"/>
            <a:ext cx="11283909" cy="1711366"/>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资产配置框架：</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Black-</a:t>
            </a:r>
            <a:r>
              <a:rPr lang="en-US" altLang="zh-CN" kern="0" dirty="0" err="1"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Litterman</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模型（通过贝叶斯分析方法，将投资者对大类资产的主观收益观点与资产的市场均衡收益进行加权平均，实现了先验信息与历史信息的结合）</a:t>
            </a:r>
            <a:r>
              <a:rPr lang="zh-CN" altLang="en-US" dirty="0" smtClean="0"/>
              <a:t/>
            </a:r>
            <a:br>
              <a:rPr lang="zh-CN" altLang="en-US" dirty="0" smtClean="0"/>
            </a:br>
            <a:endParaRPr lang="zh-CN" altLang="en-US" dirty="0" smtClean="0"/>
          </a:p>
          <a:p>
            <a:pPr marL="285750" lvl="0" indent="-285750">
              <a:lnSpc>
                <a:spcPct val="150000"/>
              </a:lnSpc>
              <a:buFont typeface="Arial" pitchFamily="34" charset="0"/>
              <a:buChar char="•"/>
              <a:defRPr/>
            </a:pPr>
            <a:endParaRPr kumimoji="0" lang="zh-CN"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宏观：资产配置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资产配置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择时（资产趋势）</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1</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（宏观因子）</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285750" indent="-285750">
              <a:lnSpc>
                <a:spcPct val="150000"/>
              </a:lnSpc>
              <a:buFont typeface="Arial" pitchFamily="34" charset="0"/>
              <a:buChar char="•"/>
              <a:defRPr/>
            </a:pPr>
            <a:r>
              <a:rPr kumimoji="0" lang="zh-CN" altLang="en-US" sz="1800" b="0" i="0" u="none" strike="noStrike" kern="0" cap="none" spc="0" normalizeH="0" baseline="0" noProof="0" dirty="0" smtClean="0">
                <a:ln>
                  <a:noFill/>
                </a:ln>
                <a:solidFill>
                  <a:sysClr val="windowText" lastClr="000000">
                    <a:lumMod val="95000"/>
                    <a:lumOff val="5000"/>
                  </a:sysClr>
                </a:solidFill>
                <a:effectLst/>
                <a:uLnTx/>
                <a:uFillTx/>
                <a:latin typeface="宋体" pitchFamily="2" charset="-122"/>
                <a:ea typeface="宋体" pitchFamily="2" charset="-122"/>
                <a:cs typeface="+mn-ea"/>
                <a:sym typeface="+mn-ea"/>
              </a:rPr>
              <a:t>流程：</a:t>
            </a: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55297" name="Picture 1" descr="C:\Users\Administrator\Documents\Tencent Files\947729585\Image\C2C\E4KHMX7LFTM8~CE~%O0~$0A.png"/>
          <p:cNvPicPr>
            <a:picLocks noChangeAspect="1" noChangeArrowheads="1"/>
          </p:cNvPicPr>
          <p:nvPr/>
        </p:nvPicPr>
        <p:blipFill>
          <a:blip r:embed="rId2"/>
          <a:srcRect/>
          <a:stretch>
            <a:fillRect/>
          </a:stretch>
        </p:blipFill>
        <p:spPr bwMode="auto">
          <a:xfrm>
            <a:off x="7943851" y="1913746"/>
            <a:ext cx="3533776" cy="2134379"/>
          </a:xfrm>
          <a:prstGeom prst="rect">
            <a:avLst/>
          </a:prstGeom>
          <a:noFill/>
          <a:ln>
            <a:solidFill>
              <a:schemeClr val="accent5">
                <a:lumMod val="60000"/>
                <a:lumOff val="40000"/>
              </a:schemeClr>
            </a:solidFill>
            <a:prstDash val="dash"/>
          </a:ln>
        </p:spPr>
      </p:pic>
      <p:pic>
        <p:nvPicPr>
          <p:cNvPr id="55298" name="Picture 2" descr="C:\Users\Administrator\Documents\Tencent Files\947729585\Image\C2C\6$B{~`8P)9@AEI@`RIP~SI3.png"/>
          <p:cNvPicPr>
            <a:picLocks noChangeAspect="1" noChangeArrowheads="1"/>
          </p:cNvPicPr>
          <p:nvPr/>
        </p:nvPicPr>
        <p:blipFill>
          <a:blip r:embed="rId3"/>
          <a:srcRect/>
          <a:stretch>
            <a:fillRect/>
          </a:stretch>
        </p:blipFill>
        <p:spPr bwMode="auto">
          <a:xfrm>
            <a:off x="5819775" y="4257674"/>
            <a:ext cx="5658405" cy="2484000"/>
          </a:xfrm>
          <a:prstGeom prst="rect">
            <a:avLst/>
          </a:prstGeom>
          <a:noFill/>
          <a:ln>
            <a:solidFill>
              <a:schemeClr val="accent5">
                <a:lumMod val="60000"/>
                <a:lumOff val="40000"/>
              </a:schemeClr>
            </a:solidFill>
            <a:prstDash val="dash"/>
          </a:ln>
        </p:spPr>
      </p:pic>
      <p:pic>
        <p:nvPicPr>
          <p:cNvPr id="55299" name="Picture 3" descr="C:\Users\Administrator\Documents\Tencent Files\947729585\Image\C2C\75SJ{[7(@A]UV1]S4F0CSBT.png"/>
          <p:cNvPicPr>
            <a:picLocks noChangeAspect="1" noChangeArrowheads="1"/>
          </p:cNvPicPr>
          <p:nvPr/>
        </p:nvPicPr>
        <p:blipFill>
          <a:blip r:embed="rId4"/>
          <a:srcRect/>
          <a:stretch>
            <a:fillRect/>
          </a:stretch>
        </p:blipFill>
        <p:spPr bwMode="auto">
          <a:xfrm>
            <a:off x="3969089" y="1904220"/>
            <a:ext cx="3641386" cy="2143905"/>
          </a:xfrm>
          <a:prstGeom prst="rect">
            <a:avLst/>
          </a:prstGeom>
          <a:noFill/>
          <a:ln>
            <a:solidFill>
              <a:schemeClr val="accent5">
                <a:lumMod val="60000"/>
                <a:lumOff val="40000"/>
              </a:schemeClr>
            </a:solidFill>
            <a:prstDash val="dash"/>
          </a:ln>
        </p:spPr>
      </p:pic>
      <p:pic>
        <p:nvPicPr>
          <p:cNvPr id="55300" name="Picture 4" descr="C:\Users\Administrator\Documents\Tencent Files\947729585\Image\C2C\(A8XELF){2[G@8W_]M~YRJO.png"/>
          <p:cNvPicPr>
            <a:picLocks noChangeAspect="1" noChangeArrowheads="1"/>
          </p:cNvPicPr>
          <p:nvPr/>
        </p:nvPicPr>
        <p:blipFill>
          <a:blip r:embed="rId5"/>
          <a:srcRect/>
          <a:stretch>
            <a:fillRect/>
          </a:stretch>
        </p:blipFill>
        <p:spPr bwMode="auto">
          <a:xfrm>
            <a:off x="5781675" y="550510"/>
            <a:ext cx="5695951" cy="1250541"/>
          </a:xfrm>
          <a:prstGeom prst="rect">
            <a:avLst/>
          </a:prstGeom>
          <a:noFill/>
          <a:ln>
            <a:solidFill>
              <a:schemeClr val="accent5">
                <a:lumMod val="60000"/>
                <a:lumOff val="40000"/>
              </a:schemeClr>
            </a:solidFill>
            <a:prstDash val="dash"/>
          </a:ln>
        </p:spPr>
      </p:pic>
      <p:pic>
        <p:nvPicPr>
          <p:cNvPr id="55301" name="Picture 5" descr="C:\Users\Administrator\Documents\Tencent Files\947729585\Image\C2C\DPGWQF)_%($HAW_MD9[{H{P.png"/>
          <p:cNvPicPr>
            <a:picLocks noChangeAspect="1" noChangeArrowheads="1"/>
          </p:cNvPicPr>
          <p:nvPr/>
        </p:nvPicPr>
        <p:blipFill>
          <a:blip r:embed="rId6"/>
          <a:srcRect/>
          <a:stretch>
            <a:fillRect/>
          </a:stretch>
        </p:blipFill>
        <p:spPr bwMode="auto">
          <a:xfrm>
            <a:off x="571501" y="1904220"/>
            <a:ext cx="3086099" cy="2143905"/>
          </a:xfrm>
          <a:prstGeom prst="rect">
            <a:avLst/>
          </a:prstGeom>
          <a:noFill/>
          <a:ln>
            <a:solidFill>
              <a:schemeClr val="accent5">
                <a:lumMod val="60000"/>
                <a:lumOff val="40000"/>
              </a:schemeClr>
            </a:solidFill>
            <a:prstDash val="dash"/>
          </a:ln>
        </p:spPr>
      </p:pic>
      <p:cxnSp>
        <p:nvCxnSpPr>
          <p:cNvPr id="10" name="直接箭头连接符 9"/>
          <p:cNvCxnSpPr>
            <a:stCxn id="55301" idx="3"/>
            <a:endCxn id="55299" idx="1"/>
          </p:cNvCxnSpPr>
          <p:nvPr/>
        </p:nvCxnSpPr>
        <p:spPr>
          <a:xfrm>
            <a:off x="3657600" y="2976173"/>
            <a:ext cx="311489"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5297" idx="2"/>
          </p:cNvCxnSpPr>
          <p:nvPr/>
        </p:nvCxnSpPr>
        <p:spPr>
          <a:xfrm rot="5400000">
            <a:off x="9605964" y="4152900"/>
            <a:ext cx="20955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5299" idx="3"/>
            <a:endCxn id="55297" idx="1"/>
          </p:cNvCxnSpPr>
          <p:nvPr/>
        </p:nvCxnSpPr>
        <p:spPr>
          <a:xfrm>
            <a:off x="7610475" y="2976173"/>
            <a:ext cx="333376"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广发证券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467100" y="1824038"/>
            <a:ext cx="4568825" cy="665162"/>
            <a:chOff x="1200" y="1371"/>
            <a:chExt cx="2878" cy="419"/>
          </a:xfrm>
        </p:grpSpPr>
        <p:grpSp>
          <p:nvGrpSpPr>
            <p:cNvPr id="3" name="Group 5"/>
            <p:cNvGrpSpPr>
              <a:grpSpLocks/>
            </p:cNvGrpSpPr>
            <p:nvPr/>
          </p:nvGrpSpPr>
          <p:grpSpPr bwMode="auto">
            <a:xfrm>
              <a:off x="1200" y="1371"/>
              <a:ext cx="480" cy="419"/>
              <a:chOff x="1110" y="2656"/>
              <a:chExt cx="1549" cy="1351"/>
            </a:xfrm>
          </p:grpSpPr>
          <p:sp>
            <p:nvSpPr>
              <p:cNvPr id="43" name="AutoShape 6"/>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 name="AutoShape 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AutoShape 8"/>
              <p:cNvSpPr>
                <a:spLocks noChangeArrowheads="1"/>
              </p:cNvSpPr>
              <p:nvPr/>
            </p:nvSpPr>
            <p:spPr bwMode="gray">
              <a:xfrm>
                <a:off x="1200" y="2737"/>
                <a:ext cx="1349" cy="1167"/>
              </a:xfrm>
              <a:prstGeom prst="hexagon">
                <a:avLst>
                  <a:gd name="adj" fmla="val 28896"/>
                  <a:gd name="vf" fmla="val 115470"/>
                </a:avLst>
              </a:prstGeom>
              <a:gradFill rotWithShape="1">
                <a:gsLst>
                  <a:gs pos="0">
                    <a:srgbClr val="3475CC">
                      <a:gamma/>
                      <a:shade val="46275"/>
                      <a:invGamma/>
                    </a:srgbClr>
                  </a:gs>
                  <a:gs pos="100000">
                    <a:srgbClr val="3475CC"/>
                  </a:gs>
                </a:gsLst>
                <a:lin ang="2700000" scaled="1"/>
              </a:gradFill>
              <a:ln w="9525">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40" name="Line 9"/>
            <p:cNvSpPr>
              <a:spLocks noChangeShapeType="1"/>
            </p:cNvSpPr>
            <p:nvPr/>
          </p:nvSpPr>
          <p:spPr bwMode="auto">
            <a:xfrm>
              <a:off x="1584" y="1755"/>
              <a:ext cx="2494" cy="0"/>
            </a:xfrm>
            <a:prstGeom prst="line">
              <a:avLst/>
            </a:prstGeom>
            <a:noFill/>
            <a:ln w="25400">
              <a:solidFill>
                <a:srgbClr val="9999FF"/>
              </a:solidFill>
              <a:prstDash val="sysDot"/>
              <a:round/>
              <a:headEnd/>
              <a:tailEnd type="oval" w="med" len="me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Text Box 10"/>
            <p:cNvSpPr txBox="1">
              <a:spLocks noChangeArrowheads="1"/>
            </p:cNvSpPr>
            <p:nvPr/>
          </p:nvSpPr>
          <p:spPr bwMode="auto">
            <a:xfrm>
              <a:off x="2232" y="1475"/>
              <a:ext cx="1141" cy="233"/>
            </a:xfrm>
            <a:prstGeom prst="rect">
              <a:avLst/>
            </a:prstGeom>
            <a:noFill/>
            <a:ln w="9525" algn="ctr">
              <a:noFill/>
              <a:miter lim="800000"/>
              <a:headEnd/>
              <a:tailEnd/>
            </a:ln>
          </p:spPr>
          <p:txBody>
            <a:bodyPr wrap="none">
              <a:spAutoFit/>
            </a:bodyPr>
            <a:lstStyle/>
            <a:p>
              <a:pPr lvl="0" algn="ctr" eaLnBrk="0" hangingPunct="0"/>
              <a:r>
                <a:rPr lang="zh-CN" altLang="en-US" b="1"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宏观：资产配置</a:t>
              </a:r>
              <a:endParaRPr kumimoji="0" lang="en-US" altLang="zh-CN" sz="2400" b="1" i="0" u="none" strike="noStrike" kern="0" cap="none" spc="0" normalizeH="0" baseline="0" noProof="0" dirty="0" smtClean="0">
                <a:ln>
                  <a:noFill/>
                </a:ln>
                <a:solidFill>
                  <a:sysClr val="windowText" lastClr="000000"/>
                </a:solidFill>
                <a:effectLst/>
                <a:uLnTx/>
                <a:uFillTx/>
              </a:endParaRPr>
            </a:p>
          </p:txBody>
        </p:sp>
        <p:sp>
          <p:nvSpPr>
            <p:cNvPr id="42" name="Text Box 11"/>
            <p:cNvSpPr txBox="1">
              <a:spLocks noChangeArrowheads="1"/>
            </p:cNvSpPr>
            <p:nvPr/>
          </p:nvSpPr>
          <p:spPr bwMode="gray">
            <a:xfrm>
              <a:off x="1329" y="1433"/>
              <a:ext cx="213" cy="291"/>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latin typeface="Times New Roman" pitchFamily="18" charset="0"/>
                  <a:cs typeface="Times New Roman" pitchFamily="18" charset="0"/>
                </a:rPr>
                <a:t>1</a:t>
              </a:r>
            </a:p>
          </p:txBody>
        </p:sp>
      </p:grpSp>
      <p:grpSp>
        <p:nvGrpSpPr>
          <p:cNvPr id="4" name="Group 12"/>
          <p:cNvGrpSpPr>
            <a:grpSpLocks/>
          </p:cNvGrpSpPr>
          <p:nvPr/>
        </p:nvGrpSpPr>
        <p:grpSpPr bwMode="auto">
          <a:xfrm>
            <a:off x="3467100" y="2738438"/>
            <a:ext cx="4568825" cy="665162"/>
            <a:chOff x="1200" y="1947"/>
            <a:chExt cx="2878" cy="419"/>
          </a:xfrm>
        </p:grpSpPr>
        <p:grpSp>
          <p:nvGrpSpPr>
            <p:cNvPr id="5" name="Group 13"/>
            <p:cNvGrpSpPr>
              <a:grpSpLocks/>
            </p:cNvGrpSpPr>
            <p:nvPr/>
          </p:nvGrpSpPr>
          <p:grpSpPr bwMode="auto">
            <a:xfrm>
              <a:off x="1200" y="1947"/>
              <a:ext cx="480" cy="419"/>
              <a:chOff x="3174" y="2656"/>
              <a:chExt cx="1549" cy="1351"/>
            </a:xfrm>
          </p:grpSpPr>
          <p:sp>
            <p:nvSpPr>
              <p:cNvPr id="51"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 name="AutoShape 16"/>
              <p:cNvSpPr>
                <a:spLocks noChangeArrowheads="1"/>
              </p:cNvSpPr>
              <p:nvPr/>
            </p:nvSpPr>
            <p:spPr bwMode="gray">
              <a:xfrm>
                <a:off x="3264" y="2737"/>
                <a:ext cx="1349" cy="1167"/>
              </a:xfrm>
              <a:prstGeom prst="hexagon">
                <a:avLst>
                  <a:gd name="adj" fmla="val 28896"/>
                  <a:gd name="vf" fmla="val 115470"/>
                </a:avLst>
              </a:prstGeom>
              <a:gradFill rotWithShape="1">
                <a:gsLst>
                  <a:gs pos="0">
                    <a:srgbClr val="58A4F0">
                      <a:gamma/>
                      <a:shade val="46275"/>
                      <a:invGamma/>
                    </a:srgbClr>
                  </a:gs>
                  <a:gs pos="100000">
                    <a:srgbClr val="58A4F0"/>
                  </a:gs>
                </a:gsLst>
                <a:lin ang="2700000" scaled="1"/>
              </a:gradFill>
              <a:ln w="9525">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48" name="Line 17"/>
            <p:cNvSpPr>
              <a:spLocks noChangeShapeType="1"/>
            </p:cNvSpPr>
            <p:nvPr/>
          </p:nvSpPr>
          <p:spPr bwMode="auto">
            <a:xfrm>
              <a:off x="1584" y="2331"/>
              <a:ext cx="2494" cy="0"/>
            </a:xfrm>
            <a:prstGeom prst="line">
              <a:avLst/>
            </a:prstGeom>
            <a:noFill/>
            <a:ln w="25400">
              <a:solidFill>
                <a:srgbClr val="9999FF"/>
              </a:solidFill>
              <a:prstDash val="sysDot"/>
              <a:round/>
              <a:headEnd/>
              <a:tailEnd type="oval" w="med" len="me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Text Box 19"/>
            <p:cNvSpPr txBox="1">
              <a:spLocks noChangeArrowheads="1"/>
            </p:cNvSpPr>
            <p:nvPr/>
          </p:nvSpPr>
          <p:spPr bwMode="gray">
            <a:xfrm>
              <a:off x="1335" y="2009"/>
              <a:ext cx="213" cy="291"/>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latin typeface="Times New Roman" pitchFamily="18" charset="0"/>
                  <a:cs typeface="Times New Roman" pitchFamily="18" charset="0"/>
                </a:rPr>
                <a:t>2</a:t>
              </a:r>
            </a:p>
          </p:txBody>
        </p:sp>
      </p:grpSp>
      <p:grpSp>
        <p:nvGrpSpPr>
          <p:cNvPr id="6" name="Group 20"/>
          <p:cNvGrpSpPr>
            <a:grpSpLocks/>
          </p:cNvGrpSpPr>
          <p:nvPr/>
        </p:nvGrpSpPr>
        <p:grpSpPr bwMode="auto">
          <a:xfrm>
            <a:off x="3467100" y="3630613"/>
            <a:ext cx="4568829" cy="665162"/>
            <a:chOff x="1200" y="2509"/>
            <a:chExt cx="2878" cy="419"/>
          </a:xfrm>
        </p:grpSpPr>
        <p:grpSp>
          <p:nvGrpSpPr>
            <p:cNvPr id="7" name="Group 21"/>
            <p:cNvGrpSpPr>
              <a:grpSpLocks/>
            </p:cNvGrpSpPr>
            <p:nvPr/>
          </p:nvGrpSpPr>
          <p:grpSpPr bwMode="auto">
            <a:xfrm>
              <a:off x="1200" y="2509"/>
              <a:ext cx="480" cy="419"/>
              <a:chOff x="1110" y="2656"/>
              <a:chExt cx="1549" cy="1351"/>
            </a:xfrm>
          </p:grpSpPr>
          <p:sp>
            <p:nvSpPr>
              <p:cNvPr id="59" name="AutoShape 22"/>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AutoShape 23"/>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1" name="AutoShape 24"/>
              <p:cNvSpPr>
                <a:spLocks noChangeArrowheads="1"/>
              </p:cNvSpPr>
              <p:nvPr/>
            </p:nvSpPr>
            <p:spPr bwMode="gray">
              <a:xfrm>
                <a:off x="1200" y="2737"/>
                <a:ext cx="1349" cy="1167"/>
              </a:xfrm>
              <a:prstGeom prst="hexagon">
                <a:avLst>
                  <a:gd name="adj" fmla="val 28896"/>
                  <a:gd name="vf" fmla="val 115470"/>
                </a:avLst>
              </a:prstGeom>
              <a:gradFill rotWithShape="1">
                <a:gsLst>
                  <a:gs pos="0">
                    <a:srgbClr val="3475CC">
                      <a:gamma/>
                      <a:shade val="46275"/>
                      <a:invGamma/>
                    </a:srgbClr>
                  </a:gs>
                  <a:gs pos="100000">
                    <a:srgbClr val="3475CC"/>
                  </a:gs>
                </a:gsLst>
                <a:lin ang="2700000" scaled="1"/>
              </a:gradFill>
              <a:ln w="9525">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56" name="Line 25"/>
            <p:cNvSpPr>
              <a:spLocks noChangeShapeType="1"/>
            </p:cNvSpPr>
            <p:nvPr/>
          </p:nvSpPr>
          <p:spPr bwMode="auto">
            <a:xfrm>
              <a:off x="1584" y="2893"/>
              <a:ext cx="2494" cy="0"/>
            </a:xfrm>
            <a:prstGeom prst="line">
              <a:avLst/>
            </a:prstGeom>
            <a:noFill/>
            <a:ln w="25400">
              <a:solidFill>
                <a:srgbClr val="9999FF"/>
              </a:solidFill>
              <a:prstDash val="sysDot"/>
              <a:round/>
              <a:headEnd/>
              <a:tailEnd type="oval" w="med" len="me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 name="Text Box 27"/>
            <p:cNvSpPr txBox="1">
              <a:spLocks noChangeArrowheads="1"/>
            </p:cNvSpPr>
            <p:nvPr/>
          </p:nvSpPr>
          <p:spPr bwMode="gray">
            <a:xfrm>
              <a:off x="1335" y="2571"/>
              <a:ext cx="213" cy="291"/>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latin typeface="Times New Roman" pitchFamily="18" charset="0"/>
                  <a:cs typeface="Times New Roman" pitchFamily="18" charset="0"/>
                </a:rPr>
                <a:t>3</a:t>
              </a:r>
            </a:p>
          </p:txBody>
        </p:sp>
      </p:grpSp>
      <p:sp>
        <p:nvSpPr>
          <p:cNvPr id="70" name="文本占位符 2"/>
          <p:cNvSpPr txBox="1">
            <a:spLocks/>
          </p:cNvSpPr>
          <p:nvPr/>
        </p:nvSpPr>
        <p:spPr>
          <a:xfrm>
            <a:off x="460444" y="175593"/>
            <a:ext cx="11290570" cy="862023"/>
          </a:xfrm>
          <a:prstGeom prst="rect">
            <a:avLst/>
          </a:prstGeom>
        </p:spPr>
        <p:txBody>
          <a:bodyPr anchor="ctr"/>
          <a:lstStyle/>
          <a:p>
            <a:pPr>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目 录</a:t>
            </a:r>
          </a:p>
        </p:txBody>
      </p:sp>
      <p:sp>
        <p:nvSpPr>
          <p:cNvPr id="28" name="Text Box 10"/>
          <p:cNvSpPr txBox="1">
            <a:spLocks noChangeArrowheads="1"/>
          </p:cNvSpPr>
          <p:nvPr/>
        </p:nvSpPr>
        <p:spPr bwMode="auto">
          <a:xfrm>
            <a:off x="5124452" y="2898775"/>
            <a:ext cx="1811714" cy="369332"/>
          </a:xfrm>
          <a:prstGeom prst="rect">
            <a:avLst/>
          </a:prstGeom>
          <a:noFill/>
          <a:ln w="9525" algn="ctr">
            <a:noFill/>
            <a:miter lim="800000"/>
            <a:headEnd/>
            <a:tailEnd/>
          </a:ln>
        </p:spPr>
        <p:txBody>
          <a:bodyPr wrap="none">
            <a:spAutoFit/>
          </a:bodyPr>
          <a:lstStyle/>
          <a:p>
            <a:pPr lvl="0" algn="ctr" eaLnBrk="0" hangingPunct="0"/>
            <a:r>
              <a:rPr lang="zh-CN" altLang="en-US" b="1"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中观：风格配置</a:t>
            </a:r>
            <a:endParaRPr kumimoji="0" lang="en-US" altLang="zh-CN" sz="2400" b="1" i="0" u="none" strike="noStrike" kern="0" cap="none" spc="0" normalizeH="0" baseline="0" noProof="0" dirty="0" smtClean="0">
              <a:ln>
                <a:noFill/>
              </a:ln>
              <a:solidFill>
                <a:sysClr val="windowText" lastClr="000000"/>
              </a:solidFill>
              <a:effectLst/>
              <a:uLnTx/>
              <a:uFillTx/>
            </a:endParaRPr>
          </a:p>
        </p:txBody>
      </p:sp>
      <p:sp>
        <p:nvSpPr>
          <p:cNvPr id="29" name="Text Box 10"/>
          <p:cNvSpPr txBox="1">
            <a:spLocks noChangeArrowheads="1"/>
          </p:cNvSpPr>
          <p:nvPr/>
        </p:nvSpPr>
        <p:spPr bwMode="auto">
          <a:xfrm>
            <a:off x="5124452" y="3789363"/>
            <a:ext cx="1811714" cy="369332"/>
          </a:xfrm>
          <a:prstGeom prst="rect">
            <a:avLst/>
          </a:prstGeom>
          <a:noFill/>
          <a:ln w="9525" algn="ctr">
            <a:noFill/>
            <a:miter lim="800000"/>
            <a:headEnd/>
            <a:tailEnd/>
          </a:ln>
        </p:spPr>
        <p:txBody>
          <a:bodyPr wrap="none">
            <a:spAutoFit/>
          </a:bodyPr>
          <a:lstStyle/>
          <a:p>
            <a:pPr lvl="0" algn="ctr" eaLnBrk="0" hangingPunct="0"/>
            <a:r>
              <a:rPr lang="zh-CN" altLang="en-US" b="1"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微观：策略配置</a:t>
            </a:r>
            <a:endParaRPr lang="en-US" altLang="zh-CN" sz="2400" b="1" kern="0" dirty="0" smtClean="0">
              <a:solidFill>
                <a:sysClr val="windowText" lastClr="000000"/>
              </a:solidFill>
            </a:endParaRPr>
          </a:p>
        </p:txBody>
      </p:sp>
      <p:sp>
        <p:nvSpPr>
          <p:cNvPr id="30" name="矩形 29"/>
          <p:cNvSpPr/>
          <p:nvPr/>
        </p:nvSpPr>
        <p:spPr>
          <a:xfrm>
            <a:off x="3393365" y="3535197"/>
            <a:ext cx="4932000" cy="864000"/>
          </a:xfrm>
          <a:prstGeom prst="rect">
            <a:avLst/>
          </a:prstGeom>
          <a:solidFill>
            <a:schemeClr val="accent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3393381" y="1750801"/>
            <a:ext cx="4932000" cy="864000"/>
          </a:xfrm>
          <a:prstGeom prst="rect">
            <a:avLst/>
          </a:prstGeom>
          <a:solidFill>
            <a:schemeClr val="accent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908091" y="1533534"/>
            <a:ext cx="9855159" cy="4524365"/>
            <a:chOff x="898566" y="2295534"/>
            <a:chExt cx="9855159" cy="4524365"/>
          </a:xfrm>
        </p:grpSpPr>
        <p:grpSp>
          <p:nvGrpSpPr>
            <p:cNvPr id="12" name="组合 11"/>
            <p:cNvGrpSpPr/>
            <p:nvPr/>
          </p:nvGrpSpPr>
          <p:grpSpPr>
            <a:xfrm>
              <a:off x="898566" y="3953838"/>
              <a:ext cx="5785872" cy="2866061"/>
              <a:chOff x="898566" y="3953838"/>
              <a:chExt cx="5785872" cy="2866061"/>
            </a:xfrm>
          </p:grpSpPr>
          <p:pic>
            <p:nvPicPr>
              <p:cNvPr id="53251" name="Picture 3"/>
              <p:cNvPicPr>
                <a:picLocks noChangeAspect="1" noChangeArrowheads="1"/>
              </p:cNvPicPr>
              <p:nvPr/>
            </p:nvPicPr>
            <p:blipFill>
              <a:blip r:embed="rId2"/>
              <a:srcRect/>
              <a:stretch>
                <a:fillRect/>
              </a:stretch>
            </p:blipFill>
            <p:spPr bwMode="auto">
              <a:xfrm>
                <a:off x="898566" y="3953838"/>
                <a:ext cx="5785872" cy="2866061"/>
              </a:xfrm>
              <a:prstGeom prst="rect">
                <a:avLst/>
              </a:prstGeom>
              <a:noFill/>
              <a:ln w="9525">
                <a:solidFill>
                  <a:schemeClr val="bg1"/>
                </a:solidFill>
                <a:prstDash val="dash"/>
                <a:miter lim="800000"/>
                <a:headEnd/>
                <a:tailEnd/>
              </a:ln>
              <a:effectLst/>
            </p:spPr>
          </p:pic>
          <p:sp>
            <p:nvSpPr>
              <p:cNvPr id="9" name="矩形 8"/>
              <p:cNvSpPr/>
              <p:nvPr/>
            </p:nvSpPr>
            <p:spPr>
              <a:xfrm>
                <a:off x="3200400" y="4020513"/>
                <a:ext cx="1134000" cy="39600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楷体" pitchFamily="2" charset="-122"/>
                    <a:ea typeface="华文楷体" pitchFamily="2" charset="-122"/>
                  </a:rPr>
                  <a:t>因子池</a:t>
                </a:r>
                <a:endParaRPr lang="zh-CN" altLang="en-US" b="1" dirty="0">
                  <a:latin typeface="华文楷体" pitchFamily="2" charset="-122"/>
                  <a:ea typeface="华文楷体" pitchFamily="2" charset="-122"/>
                </a:endParaRPr>
              </a:p>
            </p:txBody>
          </p:sp>
        </p:grpSp>
        <p:grpSp>
          <p:nvGrpSpPr>
            <p:cNvPr id="13" name="组合 12"/>
            <p:cNvGrpSpPr/>
            <p:nvPr/>
          </p:nvGrpSpPr>
          <p:grpSpPr>
            <a:xfrm>
              <a:off x="5913653" y="2295534"/>
              <a:ext cx="4840072" cy="2266290"/>
              <a:chOff x="5913653" y="2295534"/>
              <a:chExt cx="4840072" cy="2266290"/>
            </a:xfrm>
          </p:grpSpPr>
          <p:pic>
            <p:nvPicPr>
              <p:cNvPr id="53250" name="Picture 2"/>
              <p:cNvPicPr>
                <a:picLocks noChangeAspect="1" noChangeArrowheads="1"/>
              </p:cNvPicPr>
              <p:nvPr/>
            </p:nvPicPr>
            <p:blipFill>
              <a:blip r:embed="rId3"/>
              <a:srcRect/>
              <a:stretch>
                <a:fillRect/>
              </a:stretch>
            </p:blipFill>
            <p:spPr bwMode="auto">
              <a:xfrm>
                <a:off x="5913653" y="2295534"/>
                <a:ext cx="4840072" cy="2266290"/>
              </a:xfrm>
              <a:prstGeom prst="rect">
                <a:avLst/>
              </a:prstGeom>
              <a:noFill/>
              <a:ln w="9525">
                <a:solidFill>
                  <a:schemeClr val="bg1"/>
                </a:solidFill>
                <a:prstDash val="dash"/>
                <a:miter lim="800000"/>
                <a:headEnd/>
                <a:tailEnd/>
              </a:ln>
              <a:effectLst/>
            </p:spPr>
          </p:pic>
          <p:sp>
            <p:nvSpPr>
              <p:cNvPr id="10" name="矩形 9"/>
              <p:cNvSpPr/>
              <p:nvPr/>
            </p:nvSpPr>
            <p:spPr>
              <a:xfrm>
                <a:off x="7891200" y="2438409"/>
                <a:ext cx="972000" cy="39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chemeClr val="bg2">
                        <a:lumMod val="25000"/>
                      </a:schemeClr>
                    </a:solidFill>
                    <a:latin typeface="华文楷体" pitchFamily="2" charset="-122"/>
                    <a:ea typeface="华文楷体" pitchFamily="2" charset="-122"/>
                  </a:rPr>
                  <a:t>风格配置</a:t>
                </a:r>
                <a:endParaRPr lang="zh-CN" altLang="en-US" sz="1500" b="1" dirty="0">
                  <a:solidFill>
                    <a:schemeClr val="bg2">
                      <a:lumMod val="25000"/>
                    </a:schemeClr>
                  </a:solidFill>
                  <a:latin typeface="华文楷体" pitchFamily="2" charset="-122"/>
                  <a:ea typeface="华文楷体" pitchFamily="2" charset="-122"/>
                </a:endParaRPr>
              </a:p>
            </p:txBody>
          </p:sp>
        </p:grpSp>
        <p:pic>
          <p:nvPicPr>
            <p:cNvPr id="8" name="图片 7" descr="png-0063.png"/>
            <p:cNvPicPr>
              <a:picLocks noChangeAspect="1"/>
            </p:cNvPicPr>
            <p:nvPr/>
          </p:nvPicPr>
          <p:blipFill>
            <a:blip r:embed="rId4"/>
            <a:stretch>
              <a:fillRect/>
            </a:stretch>
          </p:blipFill>
          <p:spPr>
            <a:xfrm rot="10800000">
              <a:off x="4827803" y="3982413"/>
              <a:ext cx="803406" cy="491250"/>
            </a:xfrm>
            <a:prstGeom prst="rect">
              <a:avLst/>
            </a:prstGeom>
            <a:ln>
              <a:solidFill>
                <a:schemeClr val="bg1"/>
              </a:solidFill>
            </a:ln>
          </p:spPr>
        </p:pic>
      </p:grpSp>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中观：风格配置</a:t>
            </a:r>
          </a:p>
        </p:txBody>
      </p:sp>
      <p:sp>
        <p:nvSpPr>
          <p:cNvPr id="41" name="TextBox 40"/>
          <p:cNvSpPr txBox="1"/>
          <p:nvPr/>
        </p:nvSpPr>
        <p:spPr>
          <a:xfrm>
            <a:off x="488991" y="1071006"/>
            <a:ext cx="11283909" cy="1754326"/>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风格配置</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742950" lvl="1" indent="-285750">
              <a:lnSpc>
                <a:spcPct val="150000"/>
              </a:lnSpc>
              <a:buFont typeface="Wingdings" pitchFamily="2" charset="2"/>
              <a:buChar char="ü"/>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数据源：宏观、基本面、价量</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742950" lvl="1" indent="-285750">
              <a:lnSpc>
                <a:spcPct val="150000"/>
              </a:lnSpc>
              <a:buFont typeface="Wingdings" pitchFamily="2" charset="2"/>
              <a:buChar char="ü"/>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模型</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方法论：横截面分析、时间序列分析</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742950" lvl="1" indent="-285750">
              <a:lnSpc>
                <a:spcPct val="150000"/>
              </a:lnSpc>
              <a:buFont typeface="Wingdings" pitchFamily="2" charset="2"/>
              <a:buChar char="ü"/>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难点：横截面宽度较窄，量化优势难以发挥</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7" name="TextBox 6"/>
          <p:cNvSpPr txBox="1"/>
          <p:nvPr/>
        </p:nvSpPr>
        <p:spPr>
          <a:xfrm>
            <a:off x="488991" y="6262131"/>
            <a:ext cx="11283909" cy="394788"/>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海通证券、兴业证券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中观：风格配置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行业轮动</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1</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（价量因子、横截面分析）</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7" name="TextBox 6"/>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国信证券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53252" name="Picture 4" descr="C:\Users\Administrator\Documents\Tencent Files\947729585\Image\C2C\EW13BEZ}{Z$1OL4Y_BEWRHW.jpg"/>
          <p:cNvPicPr>
            <a:picLocks noChangeAspect="1" noChangeArrowheads="1"/>
          </p:cNvPicPr>
          <p:nvPr/>
        </p:nvPicPr>
        <p:blipFill>
          <a:blip r:embed="rId2"/>
          <a:srcRect/>
          <a:stretch>
            <a:fillRect/>
          </a:stretch>
        </p:blipFill>
        <p:spPr bwMode="auto">
          <a:xfrm>
            <a:off x="619125" y="1929383"/>
            <a:ext cx="5200649" cy="1141961"/>
          </a:xfrm>
          <a:prstGeom prst="rect">
            <a:avLst/>
          </a:prstGeom>
          <a:noFill/>
          <a:ln>
            <a:solidFill>
              <a:schemeClr val="accent5">
                <a:lumMod val="60000"/>
                <a:lumOff val="40000"/>
              </a:schemeClr>
            </a:solidFill>
            <a:prstDash val="dash"/>
          </a:ln>
        </p:spPr>
      </p:pic>
      <p:pic>
        <p:nvPicPr>
          <p:cNvPr id="53253" name="Picture 5" descr="C:\Users\Administrator\Documents\Tencent Files\947729585\Image\C2C\LU(EH_1J297BKG6]8~AQQA2.png"/>
          <p:cNvPicPr>
            <a:picLocks noChangeAspect="1" noChangeArrowheads="1"/>
          </p:cNvPicPr>
          <p:nvPr/>
        </p:nvPicPr>
        <p:blipFill>
          <a:blip r:embed="rId3"/>
          <a:srcRect/>
          <a:stretch>
            <a:fillRect/>
          </a:stretch>
        </p:blipFill>
        <p:spPr bwMode="auto">
          <a:xfrm>
            <a:off x="6038850" y="1743076"/>
            <a:ext cx="5597863" cy="1505958"/>
          </a:xfrm>
          <a:prstGeom prst="rect">
            <a:avLst/>
          </a:prstGeom>
          <a:noFill/>
          <a:ln>
            <a:solidFill>
              <a:schemeClr val="accent5">
                <a:lumMod val="60000"/>
                <a:lumOff val="40000"/>
              </a:schemeClr>
            </a:solidFill>
            <a:prstDash val="dash"/>
          </a:ln>
        </p:spPr>
      </p:pic>
      <p:pic>
        <p:nvPicPr>
          <p:cNvPr id="53254" name="Picture 6" descr="C:\Users\Administrator\Documents\Tencent Files\947729585\Image\C2C\HVAAI]MP742PZQD4LE6~OCB.jpg"/>
          <p:cNvPicPr>
            <a:picLocks noChangeAspect="1" noChangeArrowheads="1"/>
          </p:cNvPicPr>
          <p:nvPr/>
        </p:nvPicPr>
        <p:blipFill>
          <a:blip r:embed="rId4"/>
          <a:srcRect/>
          <a:stretch>
            <a:fillRect/>
          </a:stretch>
        </p:blipFill>
        <p:spPr bwMode="auto">
          <a:xfrm>
            <a:off x="447675" y="3389347"/>
            <a:ext cx="5543549" cy="432969"/>
          </a:xfrm>
          <a:prstGeom prst="rect">
            <a:avLst/>
          </a:prstGeom>
          <a:noFill/>
          <a:ln>
            <a:solidFill>
              <a:schemeClr val="accent5">
                <a:lumMod val="60000"/>
                <a:lumOff val="40000"/>
              </a:schemeClr>
            </a:solidFill>
            <a:prstDash val="dash"/>
          </a:ln>
        </p:spPr>
      </p:pic>
      <p:pic>
        <p:nvPicPr>
          <p:cNvPr id="53255" name="Picture 7" descr="C:\Users\Administrator\Documents\Tencent Files\947729585\Image\C2C\TV90KU[CF{BJ536%)}79}ZR.png"/>
          <p:cNvPicPr>
            <a:picLocks noChangeAspect="1" noChangeArrowheads="1"/>
          </p:cNvPicPr>
          <p:nvPr/>
        </p:nvPicPr>
        <p:blipFill>
          <a:blip r:embed="rId5"/>
          <a:srcRect/>
          <a:stretch>
            <a:fillRect/>
          </a:stretch>
        </p:blipFill>
        <p:spPr bwMode="auto">
          <a:xfrm>
            <a:off x="6315076" y="3306183"/>
            <a:ext cx="3057524" cy="599297"/>
          </a:xfrm>
          <a:prstGeom prst="rect">
            <a:avLst/>
          </a:prstGeom>
          <a:noFill/>
          <a:ln>
            <a:solidFill>
              <a:schemeClr val="accent5">
                <a:lumMod val="60000"/>
                <a:lumOff val="40000"/>
              </a:schemeClr>
            </a:solidFill>
            <a:prstDash val="dash"/>
          </a:ln>
        </p:spPr>
      </p:pic>
      <p:pic>
        <p:nvPicPr>
          <p:cNvPr id="53256" name="Picture 8" descr="C:\Users\Administrator\Documents\Tencent Files\947729585\Image\C2C\HAHJJ3MXP8)GN$OGFMHKEZ3.jpg"/>
          <p:cNvPicPr>
            <a:picLocks noChangeAspect="1" noChangeArrowheads="1"/>
          </p:cNvPicPr>
          <p:nvPr/>
        </p:nvPicPr>
        <p:blipFill>
          <a:blip r:embed="rId6"/>
          <a:srcRect/>
          <a:stretch>
            <a:fillRect/>
          </a:stretch>
        </p:blipFill>
        <p:spPr bwMode="auto">
          <a:xfrm>
            <a:off x="733425" y="4124325"/>
            <a:ext cx="4981575" cy="1915992"/>
          </a:xfrm>
          <a:prstGeom prst="rect">
            <a:avLst/>
          </a:prstGeom>
          <a:noFill/>
          <a:ln>
            <a:solidFill>
              <a:schemeClr val="accent5">
                <a:lumMod val="60000"/>
                <a:lumOff val="40000"/>
              </a:schemeClr>
            </a:solidFill>
            <a:prstDash val="dash"/>
          </a:ln>
        </p:spPr>
      </p:pic>
      <p:pic>
        <p:nvPicPr>
          <p:cNvPr id="53257" name="Picture 9" descr="C:\Users\Administrator\Documents\Tencent Files\947729585\Image\C2C\7JI80H7W$)J~`UTO1]8B4BH.png"/>
          <p:cNvPicPr>
            <a:picLocks noChangeAspect="1" noChangeArrowheads="1"/>
          </p:cNvPicPr>
          <p:nvPr/>
        </p:nvPicPr>
        <p:blipFill>
          <a:blip r:embed="rId7"/>
          <a:srcRect/>
          <a:stretch>
            <a:fillRect/>
          </a:stretch>
        </p:blipFill>
        <p:spPr bwMode="auto">
          <a:xfrm>
            <a:off x="5991224" y="4114799"/>
            <a:ext cx="5407364" cy="1925518"/>
          </a:xfrm>
          <a:prstGeom prst="rect">
            <a:avLst/>
          </a:prstGeom>
          <a:noFill/>
          <a:ln>
            <a:solidFill>
              <a:schemeClr val="accent5">
                <a:lumMod val="60000"/>
                <a:lumOff val="40000"/>
              </a:schemeClr>
            </a:solidFill>
            <a:prstDash val="dash"/>
          </a:ln>
        </p:spPr>
      </p:pic>
      <p:cxnSp>
        <p:nvCxnSpPr>
          <p:cNvPr id="16" name="直接箭头连接符 15"/>
          <p:cNvCxnSpPr>
            <a:stCxn id="53252" idx="3"/>
            <a:endCxn id="53253" idx="1"/>
          </p:cNvCxnSpPr>
          <p:nvPr/>
        </p:nvCxnSpPr>
        <p:spPr>
          <a:xfrm flipV="1">
            <a:off x="5819774" y="2496055"/>
            <a:ext cx="219076" cy="4309"/>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53252" idx="2"/>
            <a:endCxn id="53254" idx="0"/>
          </p:cNvCxnSpPr>
          <p:nvPr/>
        </p:nvCxnSpPr>
        <p:spPr>
          <a:xfrm rot="5400000">
            <a:off x="3060449" y="3230345"/>
            <a:ext cx="318003"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53254" idx="3"/>
            <a:endCxn id="53255" idx="1"/>
          </p:cNvCxnSpPr>
          <p:nvPr/>
        </p:nvCxnSpPr>
        <p:spPr>
          <a:xfrm>
            <a:off x="5991224" y="3605832"/>
            <a:ext cx="323852"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3254" idx="2"/>
            <a:endCxn id="53256" idx="0"/>
          </p:cNvCxnSpPr>
          <p:nvPr/>
        </p:nvCxnSpPr>
        <p:spPr>
          <a:xfrm rot="16200000" flipH="1">
            <a:off x="3068446" y="3973319"/>
            <a:ext cx="302009"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53256" idx="3"/>
            <a:endCxn id="53257" idx="1"/>
          </p:cNvCxnSpPr>
          <p:nvPr/>
        </p:nvCxnSpPr>
        <p:spPr>
          <a:xfrm flipV="1">
            <a:off x="5715000" y="5077558"/>
            <a:ext cx="276224" cy="4763"/>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中观：风格配置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行业轮动</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2</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（价量因子、时间序列分析）</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7" name="TextBox 6"/>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广发证券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57346" name="Picture 2"/>
          <p:cNvPicPr>
            <a:picLocks noChangeAspect="1" noChangeArrowheads="1"/>
          </p:cNvPicPr>
          <p:nvPr/>
        </p:nvPicPr>
        <p:blipFill>
          <a:blip r:embed="rId2"/>
          <a:srcRect/>
          <a:stretch>
            <a:fillRect/>
          </a:stretch>
        </p:blipFill>
        <p:spPr bwMode="auto">
          <a:xfrm>
            <a:off x="287576" y="1956236"/>
            <a:ext cx="3893899" cy="1764000"/>
          </a:xfrm>
          <a:prstGeom prst="rect">
            <a:avLst/>
          </a:prstGeom>
          <a:noFill/>
          <a:ln w="9525">
            <a:solidFill>
              <a:schemeClr val="accent5">
                <a:lumMod val="60000"/>
                <a:lumOff val="40000"/>
              </a:schemeClr>
            </a:solidFill>
            <a:prstDash val="dash"/>
            <a:miter lim="800000"/>
            <a:headEnd/>
            <a:tailEnd/>
          </a:ln>
          <a:effectLst/>
        </p:spPr>
      </p:pic>
      <p:pic>
        <p:nvPicPr>
          <p:cNvPr id="57347" name="Picture 3" descr="C:\Users\Administrator\Documents\Tencent Files\947729585\Image\C2C\5SR8ECP%G7MPD8VFLNXJI75.png"/>
          <p:cNvPicPr>
            <a:picLocks noChangeAspect="1" noChangeArrowheads="1"/>
          </p:cNvPicPr>
          <p:nvPr/>
        </p:nvPicPr>
        <p:blipFill>
          <a:blip r:embed="rId3"/>
          <a:srcRect/>
          <a:stretch>
            <a:fillRect/>
          </a:stretch>
        </p:blipFill>
        <p:spPr bwMode="auto">
          <a:xfrm>
            <a:off x="4408434" y="1964782"/>
            <a:ext cx="3194586" cy="612000"/>
          </a:xfrm>
          <a:prstGeom prst="rect">
            <a:avLst/>
          </a:prstGeom>
          <a:noFill/>
          <a:ln>
            <a:solidFill>
              <a:schemeClr val="accent5">
                <a:lumMod val="60000"/>
                <a:lumOff val="40000"/>
              </a:schemeClr>
            </a:solidFill>
            <a:prstDash val="dash"/>
          </a:ln>
        </p:spPr>
      </p:pic>
      <p:pic>
        <p:nvPicPr>
          <p:cNvPr id="57348" name="Picture 4" descr="C:\Users\Administrator\Documents\Tencent Files\947729585\Image\C2C\0~[3B845S8P8M_[`VYKEF`G.png"/>
          <p:cNvPicPr>
            <a:picLocks noChangeAspect="1" noChangeArrowheads="1"/>
          </p:cNvPicPr>
          <p:nvPr/>
        </p:nvPicPr>
        <p:blipFill>
          <a:blip r:embed="rId4"/>
          <a:srcRect/>
          <a:stretch>
            <a:fillRect/>
          </a:stretch>
        </p:blipFill>
        <p:spPr bwMode="auto">
          <a:xfrm>
            <a:off x="3971314" y="3837834"/>
            <a:ext cx="4056759" cy="2871425"/>
          </a:xfrm>
          <a:prstGeom prst="rect">
            <a:avLst/>
          </a:prstGeom>
          <a:noFill/>
          <a:ln>
            <a:solidFill>
              <a:schemeClr val="accent5">
                <a:lumMod val="60000"/>
                <a:lumOff val="40000"/>
              </a:schemeClr>
            </a:solidFill>
            <a:prstDash val="dash"/>
          </a:ln>
        </p:spPr>
      </p:pic>
      <p:pic>
        <p:nvPicPr>
          <p:cNvPr id="57349" name="Picture 5"/>
          <p:cNvPicPr>
            <a:picLocks noChangeAspect="1" noChangeArrowheads="1"/>
          </p:cNvPicPr>
          <p:nvPr/>
        </p:nvPicPr>
        <p:blipFill>
          <a:blip r:embed="rId5"/>
          <a:srcRect/>
          <a:stretch>
            <a:fillRect/>
          </a:stretch>
        </p:blipFill>
        <p:spPr bwMode="auto">
          <a:xfrm>
            <a:off x="8349242" y="2460450"/>
            <a:ext cx="3314876" cy="2100984"/>
          </a:xfrm>
          <a:prstGeom prst="rect">
            <a:avLst/>
          </a:prstGeom>
          <a:noFill/>
          <a:ln w="9525">
            <a:solidFill>
              <a:schemeClr val="accent5">
                <a:lumMod val="60000"/>
                <a:lumOff val="40000"/>
              </a:schemeClr>
            </a:solidFill>
            <a:prstDash val="dash"/>
            <a:miter lim="800000"/>
            <a:headEnd/>
            <a:tailEnd/>
          </a:ln>
          <a:effectLst/>
        </p:spPr>
      </p:pic>
      <p:pic>
        <p:nvPicPr>
          <p:cNvPr id="57350" name="Picture 6"/>
          <p:cNvPicPr>
            <a:picLocks noChangeAspect="1" noChangeArrowheads="1"/>
          </p:cNvPicPr>
          <p:nvPr/>
        </p:nvPicPr>
        <p:blipFill>
          <a:blip r:embed="rId6"/>
          <a:srcRect/>
          <a:stretch>
            <a:fillRect/>
          </a:stretch>
        </p:blipFill>
        <p:spPr bwMode="auto">
          <a:xfrm>
            <a:off x="8349031" y="4550930"/>
            <a:ext cx="3316898" cy="1993202"/>
          </a:xfrm>
          <a:prstGeom prst="rect">
            <a:avLst/>
          </a:prstGeom>
          <a:noFill/>
          <a:ln w="9525">
            <a:solidFill>
              <a:schemeClr val="accent5">
                <a:lumMod val="60000"/>
                <a:lumOff val="40000"/>
              </a:schemeClr>
            </a:solidFill>
            <a:prstDash val="dash"/>
            <a:miter lim="800000"/>
            <a:headEnd/>
            <a:tailEnd/>
          </a:ln>
          <a:effectLst/>
        </p:spPr>
      </p:pic>
      <p:pic>
        <p:nvPicPr>
          <p:cNvPr id="57351" name="Picture 7" descr="C:\Users\Administrator\Documents\Tencent Files\947729585\Image\C2C\C7[(1]W)7`U4OM_B1KZQ$LR.png"/>
          <p:cNvPicPr>
            <a:picLocks noChangeAspect="1" noChangeArrowheads="1"/>
          </p:cNvPicPr>
          <p:nvPr/>
        </p:nvPicPr>
        <p:blipFill>
          <a:blip r:embed="rId7"/>
          <a:srcRect/>
          <a:stretch>
            <a:fillRect/>
          </a:stretch>
        </p:blipFill>
        <p:spPr bwMode="auto">
          <a:xfrm>
            <a:off x="4408435" y="2748696"/>
            <a:ext cx="3194585" cy="900000"/>
          </a:xfrm>
          <a:prstGeom prst="rect">
            <a:avLst/>
          </a:prstGeom>
          <a:noFill/>
          <a:ln>
            <a:solidFill>
              <a:schemeClr val="accent5">
                <a:lumMod val="60000"/>
                <a:lumOff val="40000"/>
              </a:schemeClr>
            </a:solidFill>
            <a:prstDash val="dash"/>
          </a:ln>
        </p:spPr>
      </p:pic>
      <p:cxnSp>
        <p:nvCxnSpPr>
          <p:cNvPr id="23" name="直接箭头连接符 22"/>
          <p:cNvCxnSpPr>
            <a:endCxn id="57347" idx="1"/>
          </p:cNvCxnSpPr>
          <p:nvPr/>
        </p:nvCxnSpPr>
        <p:spPr>
          <a:xfrm flipV="1">
            <a:off x="4181475" y="2270782"/>
            <a:ext cx="226959"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7347" idx="2"/>
            <a:endCxn id="57351" idx="0"/>
          </p:cNvCxnSpPr>
          <p:nvPr/>
        </p:nvCxnSpPr>
        <p:spPr>
          <a:xfrm rot="16200000" flipH="1">
            <a:off x="5919770" y="2662738"/>
            <a:ext cx="171914" cy="1"/>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7351" idx="2"/>
            <a:endCxn id="57348" idx="0"/>
          </p:cNvCxnSpPr>
          <p:nvPr/>
        </p:nvCxnSpPr>
        <p:spPr>
          <a:xfrm rot="5400000">
            <a:off x="5911159" y="3743265"/>
            <a:ext cx="189138"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028073" y="3973794"/>
            <a:ext cx="320958"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p:cNvPicPr>
            <a:picLocks noChangeAspect="1" noChangeArrowheads="1"/>
          </p:cNvPicPr>
          <p:nvPr/>
        </p:nvPicPr>
        <p:blipFill>
          <a:blip r:embed="rId2"/>
          <a:srcRect/>
          <a:stretch>
            <a:fillRect/>
          </a:stretch>
        </p:blipFill>
        <p:spPr bwMode="auto">
          <a:xfrm>
            <a:off x="422344" y="1515434"/>
            <a:ext cx="5308516" cy="1514015"/>
          </a:xfrm>
          <a:prstGeom prst="rect">
            <a:avLst/>
          </a:prstGeom>
          <a:noFill/>
          <a:ln w="9525">
            <a:solidFill>
              <a:schemeClr val="accent5">
                <a:lumMod val="60000"/>
                <a:lumOff val="40000"/>
              </a:schemeClr>
            </a:solidFill>
            <a:prstDash val="dash"/>
            <a:miter lim="800000"/>
            <a:headEnd/>
            <a:tailEnd/>
          </a:ln>
          <a:effectLst/>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中观：风格配置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行业轮动</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3</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（基本面</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价量因子、横截面分析</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时间序列分析）</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7" name="TextBox 6"/>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兴业证券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58372" name="Picture 4"/>
          <p:cNvPicPr>
            <a:picLocks noChangeAspect="1" noChangeArrowheads="1"/>
          </p:cNvPicPr>
          <p:nvPr/>
        </p:nvPicPr>
        <p:blipFill>
          <a:blip r:embed="rId3"/>
          <a:srcRect/>
          <a:stretch>
            <a:fillRect/>
          </a:stretch>
        </p:blipFill>
        <p:spPr bwMode="auto">
          <a:xfrm>
            <a:off x="6000751" y="1513476"/>
            <a:ext cx="2847974" cy="2229588"/>
          </a:xfrm>
          <a:prstGeom prst="rect">
            <a:avLst/>
          </a:prstGeom>
          <a:noFill/>
          <a:ln w="9525">
            <a:solidFill>
              <a:schemeClr val="accent5">
                <a:lumMod val="60000"/>
                <a:lumOff val="40000"/>
              </a:schemeClr>
            </a:solidFill>
            <a:prstDash val="dash"/>
            <a:miter lim="800000"/>
            <a:headEnd/>
            <a:tailEnd/>
          </a:ln>
          <a:effectLst/>
        </p:spPr>
      </p:pic>
      <p:pic>
        <p:nvPicPr>
          <p:cNvPr id="58373" name="Picture 5"/>
          <p:cNvPicPr>
            <a:picLocks noChangeAspect="1" noChangeArrowheads="1"/>
          </p:cNvPicPr>
          <p:nvPr/>
        </p:nvPicPr>
        <p:blipFill>
          <a:blip r:embed="rId4"/>
          <a:srcRect/>
          <a:stretch>
            <a:fillRect/>
          </a:stretch>
        </p:blipFill>
        <p:spPr bwMode="auto">
          <a:xfrm>
            <a:off x="9115425" y="238826"/>
            <a:ext cx="2676525" cy="3914359"/>
          </a:xfrm>
          <a:prstGeom prst="rect">
            <a:avLst/>
          </a:prstGeom>
          <a:noFill/>
          <a:ln w="9525">
            <a:solidFill>
              <a:schemeClr val="accent5">
                <a:lumMod val="60000"/>
                <a:lumOff val="40000"/>
              </a:schemeClr>
            </a:solidFill>
            <a:prstDash val="dash"/>
            <a:miter lim="800000"/>
            <a:headEnd/>
            <a:tailEnd/>
          </a:ln>
          <a:effectLst/>
        </p:spPr>
      </p:pic>
      <p:pic>
        <p:nvPicPr>
          <p:cNvPr id="58374" name="Picture 6" descr="C:\Users\Administrator\Documents\Tencent Files\947729585\Image\C2C\BSV%%@2V{AHBA~R2@XNG3{V.jpg"/>
          <p:cNvPicPr>
            <a:picLocks noChangeAspect="1" noChangeArrowheads="1"/>
          </p:cNvPicPr>
          <p:nvPr/>
        </p:nvPicPr>
        <p:blipFill>
          <a:blip r:embed="rId5"/>
          <a:srcRect/>
          <a:stretch>
            <a:fillRect/>
          </a:stretch>
        </p:blipFill>
        <p:spPr bwMode="auto">
          <a:xfrm>
            <a:off x="412819" y="3155611"/>
            <a:ext cx="4244062" cy="1995147"/>
          </a:xfrm>
          <a:prstGeom prst="rect">
            <a:avLst/>
          </a:prstGeom>
          <a:noFill/>
          <a:ln>
            <a:solidFill>
              <a:schemeClr val="accent5">
                <a:lumMod val="60000"/>
                <a:lumOff val="40000"/>
              </a:schemeClr>
            </a:solidFill>
            <a:prstDash val="dash"/>
          </a:ln>
        </p:spPr>
      </p:pic>
      <p:pic>
        <p:nvPicPr>
          <p:cNvPr id="58376" name="Picture 8"/>
          <p:cNvPicPr>
            <a:picLocks noChangeAspect="1" noChangeArrowheads="1"/>
          </p:cNvPicPr>
          <p:nvPr/>
        </p:nvPicPr>
        <p:blipFill>
          <a:blip r:embed="rId6"/>
          <a:srcRect/>
          <a:stretch>
            <a:fillRect/>
          </a:stretch>
        </p:blipFill>
        <p:spPr bwMode="auto">
          <a:xfrm>
            <a:off x="6210299" y="4229100"/>
            <a:ext cx="5580000" cy="2578556"/>
          </a:xfrm>
          <a:prstGeom prst="rect">
            <a:avLst/>
          </a:prstGeom>
          <a:noFill/>
          <a:ln w="9525">
            <a:solidFill>
              <a:schemeClr val="accent5">
                <a:lumMod val="60000"/>
                <a:lumOff val="40000"/>
              </a:schemeClr>
            </a:solidFill>
            <a:prstDash val="dash"/>
            <a:miter lim="800000"/>
            <a:headEnd/>
            <a:tailEnd/>
          </a:ln>
          <a:effectLst/>
        </p:spPr>
      </p:pic>
      <p:pic>
        <p:nvPicPr>
          <p:cNvPr id="58375" name="Picture 7"/>
          <p:cNvPicPr>
            <a:picLocks noChangeAspect="1" noChangeArrowheads="1"/>
          </p:cNvPicPr>
          <p:nvPr/>
        </p:nvPicPr>
        <p:blipFill>
          <a:blip r:embed="rId7"/>
          <a:srcRect/>
          <a:stretch>
            <a:fillRect/>
          </a:stretch>
        </p:blipFill>
        <p:spPr bwMode="auto">
          <a:xfrm>
            <a:off x="460444" y="5315207"/>
            <a:ext cx="5492370" cy="946924"/>
          </a:xfrm>
          <a:prstGeom prst="rect">
            <a:avLst/>
          </a:prstGeom>
          <a:noFill/>
          <a:ln w="9525">
            <a:solidFill>
              <a:schemeClr val="accent5">
                <a:lumMod val="60000"/>
                <a:lumOff val="40000"/>
              </a:schemeClr>
            </a:solidFill>
            <a:prstDash val="dash"/>
            <a:miter lim="800000"/>
            <a:headEnd/>
            <a:tailEnd/>
          </a:ln>
          <a:effectLst/>
        </p:spPr>
      </p:pic>
      <p:cxnSp>
        <p:nvCxnSpPr>
          <p:cNvPr id="23" name="直接箭头连接符 22"/>
          <p:cNvCxnSpPr/>
          <p:nvPr/>
        </p:nvCxnSpPr>
        <p:spPr>
          <a:xfrm flipV="1">
            <a:off x="5754741" y="1666875"/>
            <a:ext cx="252000"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867775" y="1647825"/>
            <a:ext cx="252000"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58374" idx="3"/>
          </p:cNvCxnSpPr>
          <p:nvPr/>
        </p:nvCxnSpPr>
        <p:spPr>
          <a:xfrm>
            <a:off x="4656881" y="4153185"/>
            <a:ext cx="486619" cy="1162022"/>
          </a:xfrm>
          <a:prstGeom prst="bentConnector2">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rot="5400000">
            <a:off x="4000621" y="4172328"/>
            <a:ext cx="2285758"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5952814" y="5467350"/>
            <a:ext cx="252000"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中观：风格配置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行业轮动</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4</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（其他思路等）</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7" name="TextBox 6"/>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广发证券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59393" name="Picture 1" descr="C:\Users\Administrator\Documents\Tencent Files\947729585\Image\C2C\[8`QS5JJITVVZ%WJMC4@}~T.png"/>
          <p:cNvPicPr>
            <a:picLocks noChangeAspect="1" noChangeArrowheads="1"/>
          </p:cNvPicPr>
          <p:nvPr/>
        </p:nvPicPr>
        <p:blipFill>
          <a:blip r:embed="rId2"/>
          <a:srcRect/>
          <a:stretch>
            <a:fillRect/>
          </a:stretch>
        </p:blipFill>
        <p:spPr bwMode="auto">
          <a:xfrm>
            <a:off x="1628775" y="1994336"/>
            <a:ext cx="8391525" cy="3630189"/>
          </a:xfrm>
          <a:prstGeom prst="rect">
            <a:avLst/>
          </a:prstGeom>
          <a:noFill/>
          <a:ln>
            <a:solidFill>
              <a:schemeClr val="bg1"/>
            </a:solidFill>
            <a:prstDash val="dash"/>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中观：风格配置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风格轮动</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1</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（价量因子，时间序列分析）</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7" name="TextBox 6"/>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申万宏源证券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61441" name="Picture 1" descr="C:\Users\Administrator\Documents\Tencent Files\947729585\Image\C2C\5[4C_(K_I5FO[}M[@GOE%MV.png"/>
          <p:cNvPicPr>
            <a:picLocks noChangeAspect="1" noChangeArrowheads="1"/>
          </p:cNvPicPr>
          <p:nvPr/>
        </p:nvPicPr>
        <p:blipFill>
          <a:blip r:embed="rId2"/>
          <a:srcRect/>
          <a:stretch>
            <a:fillRect/>
          </a:stretch>
        </p:blipFill>
        <p:spPr bwMode="auto">
          <a:xfrm>
            <a:off x="736641" y="1908611"/>
            <a:ext cx="5400675" cy="2357253"/>
          </a:xfrm>
          <a:prstGeom prst="rect">
            <a:avLst/>
          </a:prstGeom>
          <a:noFill/>
          <a:ln>
            <a:solidFill>
              <a:schemeClr val="accent5">
                <a:lumMod val="60000"/>
                <a:lumOff val="40000"/>
              </a:schemeClr>
            </a:solidFill>
            <a:prstDash val="dash"/>
          </a:ln>
        </p:spPr>
      </p:pic>
      <p:pic>
        <p:nvPicPr>
          <p:cNvPr id="61442" name="Picture 2" descr="C:\Users\Administrator\Documents\Tencent Files\947729585\Image\C2C\}TE{GKS[PJSX(59JGAVZ5QN.png"/>
          <p:cNvPicPr>
            <a:picLocks noChangeAspect="1" noChangeArrowheads="1"/>
          </p:cNvPicPr>
          <p:nvPr/>
        </p:nvPicPr>
        <p:blipFill>
          <a:blip r:embed="rId3"/>
          <a:srcRect/>
          <a:stretch>
            <a:fillRect/>
          </a:stretch>
        </p:blipFill>
        <p:spPr bwMode="auto">
          <a:xfrm>
            <a:off x="6438899" y="1908611"/>
            <a:ext cx="3392212" cy="2357254"/>
          </a:xfrm>
          <a:prstGeom prst="rect">
            <a:avLst/>
          </a:prstGeom>
          <a:noFill/>
          <a:ln>
            <a:solidFill>
              <a:schemeClr val="accent5">
                <a:lumMod val="60000"/>
                <a:lumOff val="40000"/>
              </a:schemeClr>
            </a:solidFill>
            <a:prstDash val="dash"/>
          </a:ln>
        </p:spPr>
      </p:pic>
      <p:pic>
        <p:nvPicPr>
          <p:cNvPr id="61443" name="Picture 3" descr="C:\Users\Administrator\Documents\Tencent Files\947729585\Image\C2C\[JP9MS_GD3E~`D8@LX7{[SM.png"/>
          <p:cNvPicPr>
            <a:picLocks noChangeAspect="1" noChangeArrowheads="1"/>
          </p:cNvPicPr>
          <p:nvPr/>
        </p:nvPicPr>
        <p:blipFill>
          <a:blip r:embed="rId4"/>
          <a:srcRect/>
          <a:stretch>
            <a:fillRect/>
          </a:stretch>
        </p:blipFill>
        <p:spPr bwMode="auto">
          <a:xfrm>
            <a:off x="6438899" y="67145"/>
            <a:ext cx="3391200" cy="1641677"/>
          </a:xfrm>
          <a:prstGeom prst="rect">
            <a:avLst/>
          </a:prstGeom>
          <a:noFill/>
          <a:ln>
            <a:solidFill>
              <a:schemeClr val="accent5">
                <a:lumMod val="60000"/>
                <a:lumOff val="40000"/>
              </a:schemeClr>
            </a:solidFill>
            <a:prstDash val="dash"/>
          </a:ln>
        </p:spPr>
      </p:pic>
      <p:pic>
        <p:nvPicPr>
          <p:cNvPr id="61444" name="Picture 4" descr="C:\Users\Administrator\Documents\Tencent Files\947729585\Image\C2C\Z%Z$6L)W[I_HPY%{HB)P4OI.png"/>
          <p:cNvPicPr>
            <a:picLocks noChangeAspect="1" noChangeArrowheads="1"/>
          </p:cNvPicPr>
          <p:nvPr/>
        </p:nvPicPr>
        <p:blipFill>
          <a:blip r:embed="rId5"/>
          <a:srcRect/>
          <a:stretch>
            <a:fillRect/>
          </a:stretch>
        </p:blipFill>
        <p:spPr bwMode="auto">
          <a:xfrm>
            <a:off x="742950" y="4463614"/>
            <a:ext cx="5400000" cy="578331"/>
          </a:xfrm>
          <a:prstGeom prst="rect">
            <a:avLst/>
          </a:prstGeom>
          <a:noFill/>
          <a:ln>
            <a:solidFill>
              <a:schemeClr val="accent5">
                <a:lumMod val="60000"/>
                <a:lumOff val="40000"/>
              </a:schemeClr>
            </a:solidFill>
            <a:prstDash val="dash"/>
          </a:ln>
        </p:spPr>
      </p:pic>
      <p:pic>
        <p:nvPicPr>
          <p:cNvPr id="61445" name="Picture 5" descr="C:\Users\Administrator\Documents\Tencent Files\947729585\Image\C2C\WS6JSIB(1{09WL%N%JS`AQ5.png"/>
          <p:cNvPicPr>
            <a:picLocks noChangeAspect="1" noChangeArrowheads="1"/>
          </p:cNvPicPr>
          <p:nvPr/>
        </p:nvPicPr>
        <p:blipFill>
          <a:blip r:embed="rId6"/>
          <a:srcRect/>
          <a:stretch>
            <a:fillRect/>
          </a:stretch>
        </p:blipFill>
        <p:spPr bwMode="auto">
          <a:xfrm>
            <a:off x="6400799" y="4463166"/>
            <a:ext cx="4429126" cy="2314162"/>
          </a:xfrm>
          <a:prstGeom prst="rect">
            <a:avLst/>
          </a:prstGeom>
          <a:noFill/>
          <a:ln>
            <a:solidFill>
              <a:schemeClr val="accent5">
                <a:lumMod val="60000"/>
                <a:lumOff val="40000"/>
              </a:schemeClr>
            </a:solidFill>
            <a:prstDash val="dash"/>
          </a:ln>
        </p:spPr>
      </p:pic>
      <p:cxnSp>
        <p:nvCxnSpPr>
          <p:cNvPr id="12" name="直接箭头连接符 11"/>
          <p:cNvCxnSpPr/>
          <p:nvPr/>
        </p:nvCxnSpPr>
        <p:spPr>
          <a:xfrm flipV="1">
            <a:off x="6171525" y="2114550"/>
            <a:ext cx="252000"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1442" idx="0"/>
            <a:endCxn id="61443" idx="2"/>
          </p:cNvCxnSpPr>
          <p:nvPr/>
        </p:nvCxnSpPr>
        <p:spPr>
          <a:xfrm rot="16200000" flipV="1">
            <a:off x="8034858" y="1808464"/>
            <a:ext cx="199789" cy="506"/>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5400000">
            <a:off x="3236069" y="4372363"/>
            <a:ext cx="216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6139274" y="4629150"/>
            <a:ext cx="252000"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descr="png-0007.png"/>
          <p:cNvPicPr>
            <a:picLocks noChangeAspect="1"/>
          </p:cNvPicPr>
          <p:nvPr/>
        </p:nvPicPr>
        <p:blipFill>
          <a:blip r:embed="rId2"/>
          <a:stretch>
            <a:fillRect/>
          </a:stretch>
        </p:blipFill>
        <p:spPr>
          <a:xfrm>
            <a:off x="10544785" y="61965"/>
            <a:ext cx="1009041" cy="1009041"/>
          </a:xfrm>
          <a:prstGeom prst="rect">
            <a:avLst/>
          </a:prstGeom>
        </p:spPr>
      </p:pic>
      <p:sp>
        <p:nvSpPr>
          <p:cNvPr id="11" name="文本占位符 2"/>
          <p:cNvSpPr txBox="1">
            <a:spLocks/>
          </p:cNvSpPr>
          <p:nvPr/>
        </p:nvSpPr>
        <p:spPr>
          <a:xfrm>
            <a:off x="460444" y="175593"/>
            <a:ext cx="11290570" cy="862023"/>
          </a:xfrm>
          <a:prstGeom prst="rect">
            <a:avLst/>
          </a:prstGeom>
        </p:spPr>
        <p:txBody>
          <a:bodyPr anchor="ctr"/>
          <a:lstStyle/>
          <a:p>
            <a:pPr>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量化：工具</a:t>
            </a:r>
          </a:p>
        </p:txBody>
      </p:sp>
      <p:sp>
        <p:nvSpPr>
          <p:cNvPr id="41" name="TextBox 40"/>
          <p:cNvSpPr txBox="1"/>
          <p:nvPr/>
        </p:nvSpPr>
        <p:spPr>
          <a:xfrm>
            <a:off x="488992" y="1071006"/>
            <a:ext cx="11064834" cy="1408078"/>
          </a:xfrm>
          <a:prstGeom prst="rect">
            <a:avLst/>
          </a:prstGeom>
          <a:noFill/>
        </p:spPr>
        <p:txBody>
          <a:bodyPr wrap="square" rtlCol="0">
            <a:spAutoFit/>
          </a:bodyPr>
          <a:lstStyle/>
          <a:p>
            <a:pPr marL="285750" lvl="0" indent="-285750" algn="just">
              <a:lnSpc>
                <a:spcPct val="150000"/>
              </a:lnSpc>
              <a:buFont typeface="Arial" pitchFamily="34" charset="0"/>
              <a:buChar char="•"/>
            </a:pPr>
            <a:r>
              <a:rPr lang="zh-CN" altLang="en-US" sz="1900" kern="0" dirty="0" smtClean="0">
                <a:solidFill>
                  <a:sysClr val="windowText" lastClr="000000">
                    <a:lumMod val="95000"/>
                    <a:lumOff val="5000"/>
                  </a:sysClr>
                </a:solidFill>
                <a:latin typeface="宋体" pitchFamily="2" charset="-122"/>
                <a:ea typeface="宋体" pitchFamily="2" charset="-122"/>
                <a:cs typeface="+mn-ea"/>
                <a:sym typeface="+mn-ea"/>
              </a:rPr>
              <a:t>吾尝终日而思矣，不如须臾之所学也；吾尝跂而望矣，不如登高之博见也。登高而招，臂非加长也，而见者远；顺风而呼，声非加疾也，而闻者彰。假舆马者，非利足也，而致千里；假舟楫者，非能水也，而绝江河。君子生非异也，善假于物也。                            </a:t>
            </a:r>
            <a:r>
              <a:rPr lang="en-US" altLang="zh-CN" sz="1900"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sz="1900" kern="0" dirty="0" smtClean="0">
                <a:solidFill>
                  <a:sysClr val="windowText" lastClr="000000">
                    <a:lumMod val="95000"/>
                    <a:lumOff val="5000"/>
                  </a:sysClr>
                </a:solidFill>
                <a:latin typeface="宋体" pitchFamily="2" charset="-122"/>
                <a:ea typeface="宋体" pitchFamily="2" charset="-122"/>
                <a:cs typeface="+mn-ea"/>
                <a:sym typeface="+mn-ea"/>
              </a:rPr>
              <a:t>荀子</a:t>
            </a:r>
            <a:r>
              <a:rPr lang="en-US" altLang="zh-CN" sz="1900"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sz="1900" kern="0" dirty="0" smtClean="0">
                <a:solidFill>
                  <a:sysClr val="windowText" lastClr="000000">
                    <a:lumMod val="95000"/>
                    <a:lumOff val="5000"/>
                  </a:sysClr>
                </a:solidFill>
                <a:latin typeface="宋体" pitchFamily="2" charset="-122"/>
                <a:ea typeface="宋体" pitchFamily="2" charset="-122"/>
                <a:cs typeface="+mn-ea"/>
                <a:sym typeface="+mn-ea"/>
              </a:rPr>
              <a:t>劝学</a:t>
            </a:r>
            <a:r>
              <a:rPr lang="en-US" altLang="zh-CN" sz="1900" kern="0" dirty="0" smtClean="0">
                <a:solidFill>
                  <a:sysClr val="windowText" lastClr="000000">
                    <a:lumMod val="95000"/>
                    <a:lumOff val="5000"/>
                  </a:sysClr>
                </a:solidFill>
                <a:latin typeface="宋体" pitchFamily="2" charset="-122"/>
                <a:ea typeface="宋体" pitchFamily="2" charset="-122"/>
                <a:cs typeface="+mn-ea"/>
                <a:sym typeface="+mn-ea"/>
              </a:rPr>
              <a:t>》</a:t>
            </a:r>
          </a:p>
        </p:txBody>
      </p:sp>
      <p:pic>
        <p:nvPicPr>
          <p:cNvPr id="20481" name="Picture 1"/>
          <p:cNvPicPr>
            <a:picLocks noChangeAspect="1" noChangeArrowheads="1"/>
          </p:cNvPicPr>
          <p:nvPr/>
        </p:nvPicPr>
        <p:blipFill>
          <a:blip r:embed="rId3"/>
          <a:srcRect/>
          <a:stretch>
            <a:fillRect/>
          </a:stretch>
        </p:blipFill>
        <p:spPr bwMode="auto">
          <a:xfrm>
            <a:off x="1919288" y="2009774"/>
            <a:ext cx="8262937" cy="433508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Administrator\Documents\Tencent Files\947729585\Image\C2C\Z[[XKCGVA$BBWB2T}}@OKG9.jpg"/>
          <p:cNvPicPr>
            <a:picLocks noChangeAspect="1" noChangeArrowheads="1"/>
          </p:cNvPicPr>
          <p:nvPr/>
        </p:nvPicPr>
        <p:blipFill>
          <a:blip r:embed="rId2"/>
          <a:srcRect/>
          <a:stretch>
            <a:fillRect/>
          </a:stretch>
        </p:blipFill>
        <p:spPr bwMode="auto">
          <a:xfrm>
            <a:off x="336591" y="2945312"/>
            <a:ext cx="3663909" cy="1191355"/>
          </a:xfrm>
          <a:prstGeom prst="rect">
            <a:avLst/>
          </a:prstGeom>
          <a:noFill/>
          <a:ln>
            <a:solidFill>
              <a:schemeClr val="accent5">
                <a:lumMod val="60000"/>
                <a:lumOff val="40000"/>
              </a:schemeClr>
            </a:solidFill>
            <a:prstDash val="dash"/>
          </a:ln>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中观：风格配置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风格轮动</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2</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（价量因子，时间序列分析）</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7" name="TextBox 6"/>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中金公司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62465" name="Picture 1" descr="C:\Users\Administrator\Documents\Tencent Files\947729585\Image\C2C\M~TOB42C)`U@OPA{A]P%EMJ.jpg"/>
          <p:cNvPicPr>
            <a:picLocks noChangeAspect="1" noChangeArrowheads="1"/>
          </p:cNvPicPr>
          <p:nvPr/>
        </p:nvPicPr>
        <p:blipFill>
          <a:blip r:embed="rId3"/>
          <a:srcRect/>
          <a:stretch>
            <a:fillRect/>
          </a:stretch>
        </p:blipFill>
        <p:spPr bwMode="auto">
          <a:xfrm>
            <a:off x="1490429" y="1500177"/>
            <a:ext cx="6323246" cy="1238250"/>
          </a:xfrm>
          <a:prstGeom prst="rect">
            <a:avLst/>
          </a:prstGeom>
          <a:noFill/>
          <a:ln>
            <a:solidFill>
              <a:schemeClr val="accent5">
                <a:lumMod val="60000"/>
                <a:lumOff val="40000"/>
              </a:schemeClr>
            </a:solidFill>
            <a:prstDash val="dash"/>
          </a:ln>
        </p:spPr>
      </p:pic>
      <p:pic>
        <p:nvPicPr>
          <p:cNvPr id="62467" name="Picture 3" descr="C:\Users\Administrator\Documents\Tencent Files\947729585\Image\C2C\4P(}ZSV0545T3BE57[$G6}4.jpg"/>
          <p:cNvPicPr>
            <a:picLocks noChangeAspect="1" noChangeArrowheads="1"/>
          </p:cNvPicPr>
          <p:nvPr/>
        </p:nvPicPr>
        <p:blipFill>
          <a:blip r:embed="rId4"/>
          <a:srcRect/>
          <a:stretch>
            <a:fillRect/>
          </a:stretch>
        </p:blipFill>
        <p:spPr bwMode="auto">
          <a:xfrm>
            <a:off x="4230687" y="2945312"/>
            <a:ext cx="3582988" cy="1191355"/>
          </a:xfrm>
          <a:prstGeom prst="rect">
            <a:avLst/>
          </a:prstGeom>
          <a:noFill/>
          <a:ln>
            <a:solidFill>
              <a:schemeClr val="accent5">
                <a:lumMod val="60000"/>
                <a:lumOff val="40000"/>
              </a:schemeClr>
            </a:solidFill>
            <a:prstDash val="dash"/>
          </a:ln>
        </p:spPr>
      </p:pic>
      <p:pic>
        <p:nvPicPr>
          <p:cNvPr id="62468" name="Picture 4" descr="C:\Users\Administrator\Documents\Tencent Files\947729585\Image\C2C\PIE9QPTG(`OEKTTWK_KC6H6.jpg"/>
          <p:cNvPicPr>
            <a:picLocks noChangeAspect="1" noChangeArrowheads="1"/>
          </p:cNvPicPr>
          <p:nvPr/>
        </p:nvPicPr>
        <p:blipFill>
          <a:blip r:embed="rId5"/>
          <a:srcRect/>
          <a:stretch>
            <a:fillRect/>
          </a:stretch>
        </p:blipFill>
        <p:spPr bwMode="auto">
          <a:xfrm>
            <a:off x="8068087" y="2945312"/>
            <a:ext cx="3748088" cy="1038796"/>
          </a:xfrm>
          <a:prstGeom prst="rect">
            <a:avLst/>
          </a:prstGeom>
          <a:noFill/>
          <a:ln>
            <a:solidFill>
              <a:schemeClr val="accent5">
                <a:lumMod val="60000"/>
                <a:lumOff val="40000"/>
              </a:schemeClr>
            </a:solidFill>
            <a:prstDash val="dash"/>
          </a:ln>
        </p:spPr>
      </p:pic>
      <p:pic>
        <p:nvPicPr>
          <p:cNvPr id="62469" name="Picture 5" descr="C:\Users\Administrator\Documents\Tencent Files\947729585\Image\C2C\}JFD`1ZRB$JYM{AF~00J(P8.jpg"/>
          <p:cNvPicPr>
            <a:picLocks noChangeAspect="1" noChangeArrowheads="1"/>
          </p:cNvPicPr>
          <p:nvPr/>
        </p:nvPicPr>
        <p:blipFill>
          <a:blip r:embed="rId6"/>
          <a:srcRect/>
          <a:stretch>
            <a:fillRect/>
          </a:stretch>
        </p:blipFill>
        <p:spPr bwMode="auto">
          <a:xfrm>
            <a:off x="1662906" y="4335801"/>
            <a:ext cx="4292600" cy="1312524"/>
          </a:xfrm>
          <a:prstGeom prst="rect">
            <a:avLst/>
          </a:prstGeom>
          <a:noFill/>
          <a:ln>
            <a:solidFill>
              <a:schemeClr val="accent5">
                <a:lumMod val="60000"/>
                <a:lumOff val="40000"/>
              </a:schemeClr>
            </a:solidFill>
            <a:prstDash val="dash"/>
          </a:ln>
        </p:spPr>
      </p:pic>
      <p:pic>
        <p:nvPicPr>
          <p:cNvPr id="62472" name="Picture 8" descr="C:\Users\Administrator\Documents\Tencent Files\947729585\Image\C2C\{)R)2N($MT0(FYYY}R~$X[6.png"/>
          <p:cNvPicPr>
            <a:picLocks noChangeAspect="1" noChangeArrowheads="1"/>
          </p:cNvPicPr>
          <p:nvPr/>
        </p:nvPicPr>
        <p:blipFill>
          <a:blip r:embed="rId7"/>
          <a:srcRect/>
          <a:stretch>
            <a:fillRect/>
          </a:stretch>
        </p:blipFill>
        <p:spPr bwMode="auto">
          <a:xfrm>
            <a:off x="6192171" y="5004830"/>
            <a:ext cx="4971558" cy="1779573"/>
          </a:xfrm>
          <a:prstGeom prst="rect">
            <a:avLst/>
          </a:prstGeom>
          <a:noFill/>
          <a:ln>
            <a:solidFill>
              <a:schemeClr val="accent5">
                <a:lumMod val="60000"/>
                <a:lumOff val="40000"/>
              </a:schemeClr>
            </a:solidFill>
            <a:prstDash val="dash"/>
          </a:ln>
        </p:spPr>
      </p:pic>
      <p:pic>
        <p:nvPicPr>
          <p:cNvPr id="62473" name="Picture 9" descr="C:\Users\Administrator\Documents\Tencent Files\947729585\Image\C2C\4RZS[KH_}$6LDJ`21C%F8DG.jpg"/>
          <p:cNvPicPr>
            <a:picLocks noChangeAspect="1" noChangeArrowheads="1"/>
          </p:cNvPicPr>
          <p:nvPr/>
        </p:nvPicPr>
        <p:blipFill>
          <a:blip r:embed="rId8"/>
          <a:srcRect/>
          <a:stretch>
            <a:fillRect/>
          </a:stretch>
        </p:blipFill>
        <p:spPr bwMode="auto">
          <a:xfrm>
            <a:off x="6206459" y="4335802"/>
            <a:ext cx="4957270" cy="474764"/>
          </a:xfrm>
          <a:prstGeom prst="rect">
            <a:avLst/>
          </a:prstGeom>
          <a:noFill/>
          <a:ln>
            <a:solidFill>
              <a:schemeClr val="accent5">
                <a:lumMod val="60000"/>
                <a:lumOff val="40000"/>
              </a:schemeClr>
            </a:solidFill>
            <a:prstDash val="dash"/>
          </a:ln>
        </p:spPr>
      </p:pic>
      <p:cxnSp>
        <p:nvCxnSpPr>
          <p:cNvPr id="22" name="直接箭头连接符 21"/>
          <p:cNvCxnSpPr/>
          <p:nvPr/>
        </p:nvCxnSpPr>
        <p:spPr>
          <a:xfrm flipV="1">
            <a:off x="7816087" y="3067050"/>
            <a:ext cx="252000"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2465" idx="2"/>
            <a:endCxn id="62466" idx="0"/>
          </p:cNvCxnSpPr>
          <p:nvPr/>
        </p:nvCxnSpPr>
        <p:spPr>
          <a:xfrm rot="5400000">
            <a:off x="3306857" y="1600116"/>
            <a:ext cx="206885" cy="2483506"/>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62465" idx="2"/>
            <a:endCxn id="62467" idx="0"/>
          </p:cNvCxnSpPr>
          <p:nvPr/>
        </p:nvCxnSpPr>
        <p:spPr>
          <a:xfrm rot="16200000" flipH="1">
            <a:off x="5233674" y="2156804"/>
            <a:ext cx="206885" cy="1370129"/>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62466" idx="2"/>
            <a:endCxn id="62469" idx="0"/>
          </p:cNvCxnSpPr>
          <p:nvPr/>
        </p:nvCxnSpPr>
        <p:spPr>
          <a:xfrm rot="16200000" flipH="1">
            <a:off x="2889309" y="3415904"/>
            <a:ext cx="199134" cy="164066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62467" idx="2"/>
            <a:endCxn id="62469" idx="0"/>
          </p:cNvCxnSpPr>
          <p:nvPr/>
        </p:nvCxnSpPr>
        <p:spPr>
          <a:xfrm rot="5400000">
            <a:off x="4816127" y="3129747"/>
            <a:ext cx="199134" cy="2212975"/>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5955506" y="4467225"/>
            <a:ext cx="252000"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62473" idx="2"/>
            <a:endCxn id="62472" idx="0"/>
          </p:cNvCxnSpPr>
          <p:nvPr/>
        </p:nvCxnSpPr>
        <p:spPr>
          <a:xfrm rot="5400000">
            <a:off x="8587962" y="4907698"/>
            <a:ext cx="194264"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中观：风格配置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风格轮动</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3</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（宏观</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基本面</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价量因子</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，时间序列分析）</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7" name="TextBox 6"/>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广发证券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63490" name="Picture 2"/>
          <p:cNvPicPr>
            <a:picLocks noChangeAspect="1" noChangeArrowheads="1"/>
          </p:cNvPicPr>
          <p:nvPr/>
        </p:nvPicPr>
        <p:blipFill>
          <a:blip r:embed="rId2"/>
          <a:srcRect/>
          <a:stretch>
            <a:fillRect/>
          </a:stretch>
        </p:blipFill>
        <p:spPr bwMode="auto">
          <a:xfrm>
            <a:off x="9110936" y="4034219"/>
            <a:ext cx="2804280" cy="2214181"/>
          </a:xfrm>
          <a:prstGeom prst="rect">
            <a:avLst/>
          </a:prstGeom>
          <a:noFill/>
          <a:ln w="9525">
            <a:solidFill>
              <a:schemeClr val="accent5">
                <a:lumMod val="60000"/>
                <a:lumOff val="40000"/>
              </a:schemeClr>
            </a:solidFill>
            <a:prstDash val="dash"/>
            <a:miter lim="800000"/>
            <a:headEnd/>
            <a:tailEnd/>
          </a:ln>
          <a:effectLst/>
        </p:spPr>
      </p:pic>
      <p:pic>
        <p:nvPicPr>
          <p:cNvPr id="63491" name="Picture 3" descr="C:\Users\Administrator\Documents\Tencent Files\947729585\Image\C2C\(HM)33KER_%GHY3)J{AN_R5.png"/>
          <p:cNvPicPr>
            <a:picLocks noChangeAspect="1" noChangeArrowheads="1"/>
          </p:cNvPicPr>
          <p:nvPr/>
        </p:nvPicPr>
        <p:blipFill>
          <a:blip r:embed="rId3"/>
          <a:srcRect/>
          <a:stretch>
            <a:fillRect/>
          </a:stretch>
        </p:blipFill>
        <p:spPr bwMode="auto">
          <a:xfrm>
            <a:off x="447675" y="1889842"/>
            <a:ext cx="2886075" cy="1906252"/>
          </a:xfrm>
          <a:prstGeom prst="rect">
            <a:avLst/>
          </a:prstGeom>
          <a:noFill/>
          <a:ln>
            <a:solidFill>
              <a:schemeClr val="accent5">
                <a:lumMod val="60000"/>
                <a:lumOff val="40000"/>
              </a:schemeClr>
            </a:solidFill>
            <a:prstDash val="dash"/>
          </a:ln>
        </p:spPr>
      </p:pic>
      <p:pic>
        <p:nvPicPr>
          <p:cNvPr id="63492" name="Picture 4" descr="C:\Users\Administrator\Documents\Tencent Files\947729585\Image\C2C\~[R6~B83U41@2{4UTN{MNKH.png"/>
          <p:cNvPicPr>
            <a:picLocks noChangeAspect="1" noChangeArrowheads="1"/>
          </p:cNvPicPr>
          <p:nvPr/>
        </p:nvPicPr>
        <p:blipFill>
          <a:blip r:embed="rId4"/>
          <a:srcRect/>
          <a:stretch>
            <a:fillRect/>
          </a:stretch>
        </p:blipFill>
        <p:spPr bwMode="auto">
          <a:xfrm>
            <a:off x="3533775" y="1889842"/>
            <a:ext cx="2789576" cy="1906252"/>
          </a:xfrm>
          <a:prstGeom prst="rect">
            <a:avLst/>
          </a:prstGeom>
          <a:noFill/>
          <a:ln>
            <a:solidFill>
              <a:schemeClr val="accent5">
                <a:lumMod val="60000"/>
                <a:lumOff val="40000"/>
              </a:schemeClr>
            </a:solidFill>
            <a:prstDash val="dash"/>
          </a:ln>
        </p:spPr>
      </p:pic>
      <p:pic>
        <p:nvPicPr>
          <p:cNvPr id="63493" name="Picture 5" descr="C:\Users\Administrator\Documents\Tencent Files\947729585\Image\C2C\Z177W4N)2W2V[7OU368FXPO.png"/>
          <p:cNvPicPr>
            <a:picLocks noChangeAspect="1" noChangeArrowheads="1"/>
          </p:cNvPicPr>
          <p:nvPr/>
        </p:nvPicPr>
        <p:blipFill>
          <a:blip r:embed="rId5"/>
          <a:srcRect/>
          <a:stretch>
            <a:fillRect/>
          </a:stretch>
        </p:blipFill>
        <p:spPr bwMode="auto">
          <a:xfrm>
            <a:off x="6927915" y="152400"/>
            <a:ext cx="2949510" cy="2003159"/>
          </a:xfrm>
          <a:prstGeom prst="rect">
            <a:avLst/>
          </a:prstGeom>
          <a:noFill/>
          <a:ln>
            <a:solidFill>
              <a:schemeClr val="accent5">
                <a:lumMod val="60000"/>
                <a:lumOff val="40000"/>
              </a:schemeClr>
            </a:solidFill>
            <a:prstDash val="dash"/>
          </a:ln>
        </p:spPr>
      </p:pic>
      <p:pic>
        <p:nvPicPr>
          <p:cNvPr id="63494" name="Picture 6" descr="C:\Users\Administrator\Documents\Tencent Files\947729585\Image\C2C\EZG}BPL[FHP_6_%KIU55Z)9.png"/>
          <p:cNvPicPr>
            <a:picLocks noChangeAspect="1" noChangeArrowheads="1"/>
          </p:cNvPicPr>
          <p:nvPr/>
        </p:nvPicPr>
        <p:blipFill>
          <a:blip r:embed="rId6"/>
          <a:srcRect/>
          <a:stretch>
            <a:fillRect/>
          </a:stretch>
        </p:blipFill>
        <p:spPr bwMode="auto">
          <a:xfrm>
            <a:off x="6927915" y="1100163"/>
            <a:ext cx="2949510" cy="1964349"/>
          </a:xfrm>
          <a:prstGeom prst="rect">
            <a:avLst/>
          </a:prstGeom>
          <a:noFill/>
          <a:ln>
            <a:solidFill>
              <a:schemeClr val="accent5">
                <a:lumMod val="60000"/>
                <a:lumOff val="40000"/>
              </a:schemeClr>
            </a:solidFill>
            <a:prstDash val="dash"/>
          </a:ln>
        </p:spPr>
      </p:pic>
      <p:pic>
        <p:nvPicPr>
          <p:cNvPr id="63495" name="Picture 7" descr="C:\Users\Administrator\Documents\Tencent Files\947729585\Image\C2C\XPSK4)T5}HH4Y10NO1H[_S2.png"/>
          <p:cNvPicPr>
            <a:picLocks noChangeAspect="1" noChangeArrowheads="1"/>
          </p:cNvPicPr>
          <p:nvPr/>
        </p:nvPicPr>
        <p:blipFill>
          <a:blip r:embed="rId7"/>
          <a:srcRect/>
          <a:stretch>
            <a:fillRect/>
          </a:stretch>
        </p:blipFill>
        <p:spPr bwMode="auto">
          <a:xfrm>
            <a:off x="6927915" y="1969772"/>
            <a:ext cx="2949510" cy="1940622"/>
          </a:xfrm>
          <a:prstGeom prst="rect">
            <a:avLst/>
          </a:prstGeom>
          <a:noFill/>
          <a:ln>
            <a:solidFill>
              <a:schemeClr val="accent5">
                <a:lumMod val="60000"/>
                <a:lumOff val="40000"/>
              </a:schemeClr>
            </a:solidFill>
            <a:prstDash val="dash"/>
          </a:ln>
        </p:spPr>
      </p:pic>
      <p:pic>
        <p:nvPicPr>
          <p:cNvPr id="63496" name="Picture 8" descr="C:\Users\Administrator\Documents\Tencent Files\947729585\Image\C2C\M@X0P`4X39SV6BOHI3D@A42.png"/>
          <p:cNvPicPr>
            <a:picLocks noChangeAspect="1" noChangeArrowheads="1"/>
          </p:cNvPicPr>
          <p:nvPr/>
        </p:nvPicPr>
        <p:blipFill>
          <a:blip r:embed="rId8"/>
          <a:srcRect/>
          <a:stretch>
            <a:fillRect/>
          </a:stretch>
        </p:blipFill>
        <p:spPr bwMode="auto">
          <a:xfrm>
            <a:off x="447675" y="4007374"/>
            <a:ext cx="2628404" cy="2241026"/>
          </a:xfrm>
          <a:prstGeom prst="rect">
            <a:avLst/>
          </a:prstGeom>
          <a:noFill/>
          <a:ln>
            <a:solidFill>
              <a:schemeClr val="accent5">
                <a:lumMod val="60000"/>
                <a:lumOff val="40000"/>
              </a:schemeClr>
            </a:solidFill>
            <a:prstDash val="dash"/>
          </a:ln>
        </p:spPr>
      </p:pic>
      <p:pic>
        <p:nvPicPr>
          <p:cNvPr id="63498" name="Picture 10" descr="C:\Users\Administrator\Documents\Tencent Files\947729585\Image\C2C\ZP]_M0Q(JN[H88QV8FXCM)U.png"/>
          <p:cNvPicPr>
            <a:picLocks noChangeAspect="1" noChangeArrowheads="1"/>
          </p:cNvPicPr>
          <p:nvPr/>
        </p:nvPicPr>
        <p:blipFill>
          <a:blip r:embed="rId9"/>
          <a:srcRect/>
          <a:stretch>
            <a:fillRect/>
          </a:stretch>
        </p:blipFill>
        <p:spPr bwMode="auto">
          <a:xfrm>
            <a:off x="3228975" y="4034218"/>
            <a:ext cx="2656733" cy="2214181"/>
          </a:xfrm>
          <a:prstGeom prst="rect">
            <a:avLst/>
          </a:prstGeom>
          <a:noFill/>
          <a:ln>
            <a:solidFill>
              <a:schemeClr val="accent5">
                <a:lumMod val="60000"/>
                <a:lumOff val="40000"/>
              </a:schemeClr>
            </a:solidFill>
            <a:prstDash val="dash"/>
          </a:ln>
        </p:spPr>
      </p:pic>
      <p:pic>
        <p:nvPicPr>
          <p:cNvPr id="63499" name="Picture 11" descr="C:\Users\Administrator\Documents\Tencent Files\947729585\Image\C2C\591)M0[8Y)TXHG}XN_CJK]X.png"/>
          <p:cNvPicPr>
            <a:picLocks noChangeAspect="1" noChangeArrowheads="1"/>
          </p:cNvPicPr>
          <p:nvPr/>
        </p:nvPicPr>
        <p:blipFill>
          <a:blip r:embed="rId10"/>
          <a:srcRect/>
          <a:stretch>
            <a:fillRect/>
          </a:stretch>
        </p:blipFill>
        <p:spPr bwMode="auto">
          <a:xfrm>
            <a:off x="6056651" y="4034219"/>
            <a:ext cx="2868274" cy="2214180"/>
          </a:xfrm>
          <a:prstGeom prst="rect">
            <a:avLst/>
          </a:prstGeom>
          <a:noFill/>
          <a:ln>
            <a:solidFill>
              <a:schemeClr val="accent5">
                <a:lumMod val="60000"/>
                <a:lumOff val="40000"/>
              </a:schemeClr>
            </a:solidFill>
            <a:prstDash val="dash"/>
          </a:ln>
        </p:spPr>
      </p:pic>
      <p:cxnSp>
        <p:nvCxnSpPr>
          <p:cNvPr id="29" name="直接箭头连接符 28"/>
          <p:cNvCxnSpPr>
            <a:stCxn id="63491" idx="3"/>
            <a:endCxn id="63492" idx="1"/>
          </p:cNvCxnSpPr>
          <p:nvPr/>
        </p:nvCxnSpPr>
        <p:spPr>
          <a:xfrm>
            <a:off x="3333750" y="2842968"/>
            <a:ext cx="200025"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63492" idx="3"/>
          </p:cNvCxnSpPr>
          <p:nvPr/>
        </p:nvCxnSpPr>
        <p:spPr>
          <a:xfrm flipV="1">
            <a:off x="6323351" y="1037616"/>
            <a:ext cx="604564" cy="1805352"/>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3492" idx="3"/>
          </p:cNvCxnSpPr>
          <p:nvPr/>
        </p:nvCxnSpPr>
        <p:spPr>
          <a:xfrm flipV="1">
            <a:off x="6323351" y="1969772"/>
            <a:ext cx="604564" cy="873196"/>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63492" idx="3"/>
            <a:endCxn id="63495" idx="1"/>
          </p:cNvCxnSpPr>
          <p:nvPr/>
        </p:nvCxnSpPr>
        <p:spPr>
          <a:xfrm>
            <a:off x="6323351" y="2842968"/>
            <a:ext cx="604564" cy="97115"/>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63491" idx="2"/>
            <a:endCxn id="63496" idx="0"/>
          </p:cNvCxnSpPr>
          <p:nvPr/>
        </p:nvCxnSpPr>
        <p:spPr>
          <a:xfrm rot="5400000">
            <a:off x="1785073" y="3901734"/>
            <a:ext cx="211280"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3066554" y="4219575"/>
            <a:ext cx="180000"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5889963" y="4210050"/>
            <a:ext cx="180000"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924925" y="4219575"/>
            <a:ext cx="180000"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467100" y="1824038"/>
            <a:ext cx="4568825" cy="665162"/>
            <a:chOff x="1200" y="1371"/>
            <a:chExt cx="2878" cy="419"/>
          </a:xfrm>
        </p:grpSpPr>
        <p:grpSp>
          <p:nvGrpSpPr>
            <p:cNvPr id="3" name="Group 5"/>
            <p:cNvGrpSpPr>
              <a:grpSpLocks/>
            </p:cNvGrpSpPr>
            <p:nvPr/>
          </p:nvGrpSpPr>
          <p:grpSpPr bwMode="auto">
            <a:xfrm>
              <a:off x="1200" y="1371"/>
              <a:ext cx="480" cy="419"/>
              <a:chOff x="1110" y="2656"/>
              <a:chExt cx="1549" cy="1351"/>
            </a:xfrm>
          </p:grpSpPr>
          <p:sp>
            <p:nvSpPr>
              <p:cNvPr id="43" name="AutoShape 6"/>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 name="AutoShape 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AutoShape 8"/>
              <p:cNvSpPr>
                <a:spLocks noChangeArrowheads="1"/>
              </p:cNvSpPr>
              <p:nvPr/>
            </p:nvSpPr>
            <p:spPr bwMode="gray">
              <a:xfrm>
                <a:off x="1200" y="2737"/>
                <a:ext cx="1349" cy="1167"/>
              </a:xfrm>
              <a:prstGeom prst="hexagon">
                <a:avLst>
                  <a:gd name="adj" fmla="val 28896"/>
                  <a:gd name="vf" fmla="val 115470"/>
                </a:avLst>
              </a:prstGeom>
              <a:gradFill rotWithShape="1">
                <a:gsLst>
                  <a:gs pos="0">
                    <a:srgbClr val="3475CC">
                      <a:gamma/>
                      <a:shade val="46275"/>
                      <a:invGamma/>
                    </a:srgbClr>
                  </a:gs>
                  <a:gs pos="100000">
                    <a:srgbClr val="3475CC"/>
                  </a:gs>
                </a:gsLst>
                <a:lin ang="2700000" scaled="1"/>
              </a:gradFill>
              <a:ln w="9525">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40" name="Line 9"/>
            <p:cNvSpPr>
              <a:spLocks noChangeShapeType="1"/>
            </p:cNvSpPr>
            <p:nvPr/>
          </p:nvSpPr>
          <p:spPr bwMode="auto">
            <a:xfrm>
              <a:off x="1584" y="1755"/>
              <a:ext cx="2494" cy="0"/>
            </a:xfrm>
            <a:prstGeom prst="line">
              <a:avLst/>
            </a:prstGeom>
            <a:noFill/>
            <a:ln w="25400">
              <a:solidFill>
                <a:srgbClr val="9999FF"/>
              </a:solidFill>
              <a:prstDash val="sysDot"/>
              <a:round/>
              <a:headEnd/>
              <a:tailEnd type="oval" w="med" len="me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Text Box 10"/>
            <p:cNvSpPr txBox="1">
              <a:spLocks noChangeArrowheads="1"/>
            </p:cNvSpPr>
            <p:nvPr/>
          </p:nvSpPr>
          <p:spPr bwMode="auto">
            <a:xfrm>
              <a:off x="2232" y="1475"/>
              <a:ext cx="1141" cy="233"/>
            </a:xfrm>
            <a:prstGeom prst="rect">
              <a:avLst/>
            </a:prstGeom>
            <a:noFill/>
            <a:ln w="9525" algn="ctr">
              <a:noFill/>
              <a:miter lim="800000"/>
              <a:headEnd/>
              <a:tailEnd/>
            </a:ln>
          </p:spPr>
          <p:txBody>
            <a:bodyPr wrap="none">
              <a:spAutoFit/>
            </a:bodyPr>
            <a:lstStyle/>
            <a:p>
              <a:pPr lvl="0" algn="ctr" eaLnBrk="0" hangingPunct="0"/>
              <a:r>
                <a:rPr lang="zh-CN" altLang="en-US" b="1"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宏观：资产配置</a:t>
              </a:r>
              <a:endParaRPr kumimoji="0" lang="en-US" altLang="zh-CN" sz="2400" b="1" i="0" u="none" strike="noStrike" kern="0" cap="none" spc="0" normalizeH="0" baseline="0" noProof="0" dirty="0" smtClean="0">
                <a:ln>
                  <a:noFill/>
                </a:ln>
                <a:solidFill>
                  <a:sysClr val="windowText" lastClr="000000"/>
                </a:solidFill>
                <a:effectLst/>
                <a:uLnTx/>
                <a:uFillTx/>
              </a:endParaRPr>
            </a:p>
          </p:txBody>
        </p:sp>
        <p:sp>
          <p:nvSpPr>
            <p:cNvPr id="42" name="Text Box 11"/>
            <p:cNvSpPr txBox="1">
              <a:spLocks noChangeArrowheads="1"/>
            </p:cNvSpPr>
            <p:nvPr/>
          </p:nvSpPr>
          <p:spPr bwMode="gray">
            <a:xfrm>
              <a:off x="1329" y="1433"/>
              <a:ext cx="213" cy="291"/>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latin typeface="Times New Roman" pitchFamily="18" charset="0"/>
                  <a:cs typeface="Times New Roman" pitchFamily="18" charset="0"/>
                </a:rPr>
                <a:t>1</a:t>
              </a:r>
            </a:p>
          </p:txBody>
        </p:sp>
      </p:grpSp>
      <p:grpSp>
        <p:nvGrpSpPr>
          <p:cNvPr id="4" name="Group 12"/>
          <p:cNvGrpSpPr>
            <a:grpSpLocks/>
          </p:cNvGrpSpPr>
          <p:nvPr/>
        </p:nvGrpSpPr>
        <p:grpSpPr bwMode="auto">
          <a:xfrm>
            <a:off x="3467100" y="2738438"/>
            <a:ext cx="4568825" cy="665162"/>
            <a:chOff x="1200" y="1947"/>
            <a:chExt cx="2878" cy="419"/>
          </a:xfrm>
        </p:grpSpPr>
        <p:grpSp>
          <p:nvGrpSpPr>
            <p:cNvPr id="5" name="Group 13"/>
            <p:cNvGrpSpPr>
              <a:grpSpLocks/>
            </p:cNvGrpSpPr>
            <p:nvPr/>
          </p:nvGrpSpPr>
          <p:grpSpPr bwMode="auto">
            <a:xfrm>
              <a:off x="1200" y="1947"/>
              <a:ext cx="480" cy="419"/>
              <a:chOff x="3174" y="2656"/>
              <a:chExt cx="1549" cy="1351"/>
            </a:xfrm>
          </p:grpSpPr>
          <p:sp>
            <p:nvSpPr>
              <p:cNvPr id="51"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 name="AutoShape 16"/>
              <p:cNvSpPr>
                <a:spLocks noChangeArrowheads="1"/>
              </p:cNvSpPr>
              <p:nvPr/>
            </p:nvSpPr>
            <p:spPr bwMode="gray">
              <a:xfrm>
                <a:off x="3264" y="2737"/>
                <a:ext cx="1349" cy="1167"/>
              </a:xfrm>
              <a:prstGeom prst="hexagon">
                <a:avLst>
                  <a:gd name="adj" fmla="val 28896"/>
                  <a:gd name="vf" fmla="val 115470"/>
                </a:avLst>
              </a:prstGeom>
              <a:gradFill rotWithShape="1">
                <a:gsLst>
                  <a:gs pos="0">
                    <a:srgbClr val="58A4F0">
                      <a:gamma/>
                      <a:shade val="46275"/>
                      <a:invGamma/>
                    </a:srgbClr>
                  </a:gs>
                  <a:gs pos="100000">
                    <a:srgbClr val="58A4F0"/>
                  </a:gs>
                </a:gsLst>
                <a:lin ang="2700000" scaled="1"/>
              </a:gradFill>
              <a:ln w="9525">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48" name="Line 17"/>
            <p:cNvSpPr>
              <a:spLocks noChangeShapeType="1"/>
            </p:cNvSpPr>
            <p:nvPr/>
          </p:nvSpPr>
          <p:spPr bwMode="auto">
            <a:xfrm>
              <a:off x="1584" y="2331"/>
              <a:ext cx="2494" cy="0"/>
            </a:xfrm>
            <a:prstGeom prst="line">
              <a:avLst/>
            </a:prstGeom>
            <a:noFill/>
            <a:ln w="25400">
              <a:solidFill>
                <a:srgbClr val="9999FF"/>
              </a:solidFill>
              <a:prstDash val="sysDot"/>
              <a:round/>
              <a:headEnd/>
              <a:tailEnd type="oval" w="med" len="me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Text Box 19"/>
            <p:cNvSpPr txBox="1">
              <a:spLocks noChangeArrowheads="1"/>
            </p:cNvSpPr>
            <p:nvPr/>
          </p:nvSpPr>
          <p:spPr bwMode="gray">
            <a:xfrm>
              <a:off x="1335" y="2009"/>
              <a:ext cx="213" cy="291"/>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latin typeface="Times New Roman" pitchFamily="18" charset="0"/>
                  <a:cs typeface="Times New Roman" pitchFamily="18" charset="0"/>
                </a:rPr>
                <a:t>2</a:t>
              </a:r>
            </a:p>
          </p:txBody>
        </p:sp>
      </p:grpSp>
      <p:grpSp>
        <p:nvGrpSpPr>
          <p:cNvPr id="6" name="Group 20"/>
          <p:cNvGrpSpPr>
            <a:grpSpLocks/>
          </p:cNvGrpSpPr>
          <p:nvPr/>
        </p:nvGrpSpPr>
        <p:grpSpPr bwMode="auto">
          <a:xfrm>
            <a:off x="3467100" y="3630613"/>
            <a:ext cx="4568829" cy="665162"/>
            <a:chOff x="1200" y="2509"/>
            <a:chExt cx="2878" cy="419"/>
          </a:xfrm>
        </p:grpSpPr>
        <p:grpSp>
          <p:nvGrpSpPr>
            <p:cNvPr id="7" name="Group 21"/>
            <p:cNvGrpSpPr>
              <a:grpSpLocks/>
            </p:cNvGrpSpPr>
            <p:nvPr/>
          </p:nvGrpSpPr>
          <p:grpSpPr bwMode="auto">
            <a:xfrm>
              <a:off x="1200" y="2509"/>
              <a:ext cx="480" cy="419"/>
              <a:chOff x="1110" y="2656"/>
              <a:chExt cx="1549" cy="1351"/>
            </a:xfrm>
          </p:grpSpPr>
          <p:sp>
            <p:nvSpPr>
              <p:cNvPr id="59" name="AutoShape 22"/>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AutoShape 23"/>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1" name="AutoShape 24"/>
              <p:cNvSpPr>
                <a:spLocks noChangeArrowheads="1"/>
              </p:cNvSpPr>
              <p:nvPr/>
            </p:nvSpPr>
            <p:spPr bwMode="gray">
              <a:xfrm>
                <a:off x="1200" y="2737"/>
                <a:ext cx="1349" cy="1167"/>
              </a:xfrm>
              <a:prstGeom prst="hexagon">
                <a:avLst>
                  <a:gd name="adj" fmla="val 28896"/>
                  <a:gd name="vf" fmla="val 115470"/>
                </a:avLst>
              </a:prstGeom>
              <a:gradFill rotWithShape="1">
                <a:gsLst>
                  <a:gs pos="0">
                    <a:srgbClr val="3475CC">
                      <a:gamma/>
                      <a:shade val="46275"/>
                      <a:invGamma/>
                    </a:srgbClr>
                  </a:gs>
                  <a:gs pos="100000">
                    <a:srgbClr val="3475CC"/>
                  </a:gs>
                </a:gsLst>
                <a:lin ang="2700000" scaled="1"/>
              </a:gradFill>
              <a:ln w="9525">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56" name="Line 25"/>
            <p:cNvSpPr>
              <a:spLocks noChangeShapeType="1"/>
            </p:cNvSpPr>
            <p:nvPr/>
          </p:nvSpPr>
          <p:spPr bwMode="auto">
            <a:xfrm>
              <a:off x="1584" y="2893"/>
              <a:ext cx="2494" cy="0"/>
            </a:xfrm>
            <a:prstGeom prst="line">
              <a:avLst/>
            </a:prstGeom>
            <a:noFill/>
            <a:ln w="25400">
              <a:solidFill>
                <a:srgbClr val="9999FF"/>
              </a:solidFill>
              <a:prstDash val="sysDot"/>
              <a:round/>
              <a:headEnd/>
              <a:tailEnd type="oval" w="med" len="me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 name="Text Box 27"/>
            <p:cNvSpPr txBox="1">
              <a:spLocks noChangeArrowheads="1"/>
            </p:cNvSpPr>
            <p:nvPr/>
          </p:nvSpPr>
          <p:spPr bwMode="gray">
            <a:xfrm>
              <a:off x="1335" y="2571"/>
              <a:ext cx="213" cy="291"/>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latin typeface="Times New Roman" pitchFamily="18" charset="0"/>
                  <a:cs typeface="Times New Roman" pitchFamily="18" charset="0"/>
                </a:rPr>
                <a:t>3</a:t>
              </a:r>
            </a:p>
          </p:txBody>
        </p:sp>
      </p:grpSp>
      <p:sp>
        <p:nvSpPr>
          <p:cNvPr id="70" name="文本占位符 2"/>
          <p:cNvSpPr txBox="1">
            <a:spLocks/>
          </p:cNvSpPr>
          <p:nvPr/>
        </p:nvSpPr>
        <p:spPr>
          <a:xfrm>
            <a:off x="460444" y="175593"/>
            <a:ext cx="11290570" cy="862023"/>
          </a:xfrm>
          <a:prstGeom prst="rect">
            <a:avLst/>
          </a:prstGeom>
        </p:spPr>
        <p:txBody>
          <a:bodyPr anchor="ctr"/>
          <a:lstStyle/>
          <a:p>
            <a:pPr>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目 录</a:t>
            </a:r>
          </a:p>
        </p:txBody>
      </p:sp>
      <p:sp>
        <p:nvSpPr>
          <p:cNvPr id="28" name="Text Box 10"/>
          <p:cNvSpPr txBox="1">
            <a:spLocks noChangeArrowheads="1"/>
          </p:cNvSpPr>
          <p:nvPr/>
        </p:nvSpPr>
        <p:spPr bwMode="auto">
          <a:xfrm>
            <a:off x="5124452" y="2898775"/>
            <a:ext cx="1811714" cy="369332"/>
          </a:xfrm>
          <a:prstGeom prst="rect">
            <a:avLst/>
          </a:prstGeom>
          <a:noFill/>
          <a:ln w="9525" algn="ctr">
            <a:noFill/>
            <a:miter lim="800000"/>
            <a:headEnd/>
            <a:tailEnd/>
          </a:ln>
        </p:spPr>
        <p:txBody>
          <a:bodyPr wrap="none">
            <a:spAutoFit/>
          </a:bodyPr>
          <a:lstStyle/>
          <a:p>
            <a:pPr lvl="0" algn="ctr" eaLnBrk="0" hangingPunct="0"/>
            <a:r>
              <a:rPr lang="zh-CN" altLang="en-US" b="1"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中观：风格配置</a:t>
            </a:r>
            <a:endParaRPr kumimoji="0" lang="en-US" altLang="zh-CN" sz="2400" b="1" i="0" u="none" strike="noStrike" kern="0" cap="none" spc="0" normalizeH="0" baseline="0" noProof="0" dirty="0" smtClean="0">
              <a:ln>
                <a:noFill/>
              </a:ln>
              <a:solidFill>
                <a:sysClr val="windowText" lastClr="000000"/>
              </a:solidFill>
              <a:effectLst/>
              <a:uLnTx/>
              <a:uFillTx/>
            </a:endParaRPr>
          </a:p>
        </p:txBody>
      </p:sp>
      <p:sp>
        <p:nvSpPr>
          <p:cNvPr id="29" name="Text Box 10"/>
          <p:cNvSpPr txBox="1">
            <a:spLocks noChangeArrowheads="1"/>
          </p:cNvSpPr>
          <p:nvPr/>
        </p:nvSpPr>
        <p:spPr bwMode="auto">
          <a:xfrm>
            <a:off x="5124452" y="3789363"/>
            <a:ext cx="1811714" cy="369332"/>
          </a:xfrm>
          <a:prstGeom prst="rect">
            <a:avLst/>
          </a:prstGeom>
          <a:noFill/>
          <a:ln w="9525" algn="ctr">
            <a:noFill/>
            <a:miter lim="800000"/>
            <a:headEnd/>
            <a:tailEnd/>
          </a:ln>
        </p:spPr>
        <p:txBody>
          <a:bodyPr wrap="none">
            <a:spAutoFit/>
          </a:bodyPr>
          <a:lstStyle/>
          <a:p>
            <a:pPr lvl="0" algn="ctr" eaLnBrk="0" hangingPunct="0"/>
            <a:r>
              <a:rPr lang="zh-CN" altLang="en-US" b="1"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微观：策略配置</a:t>
            </a:r>
            <a:endParaRPr kumimoji="0" lang="en-US" altLang="zh-CN" sz="2400" b="1" i="0" u="none" strike="noStrike" kern="0" cap="none" spc="0" normalizeH="0" baseline="0" noProof="0" dirty="0" smtClean="0">
              <a:ln>
                <a:noFill/>
              </a:ln>
              <a:solidFill>
                <a:sysClr val="windowText" lastClr="000000"/>
              </a:solidFill>
              <a:effectLst/>
              <a:uLnTx/>
              <a:uFillTx/>
            </a:endParaRPr>
          </a:p>
        </p:txBody>
      </p:sp>
      <p:sp>
        <p:nvSpPr>
          <p:cNvPr id="71" name="矩形 70"/>
          <p:cNvSpPr/>
          <p:nvPr/>
        </p:nvSpPr>
        <p:spPr>
          <a:xfrm>
            <a:off x="3393381" y="1750801"/>
            <a:ext cx="4932000" cy="1728000"/>
          </a:xfrm>
          <a:prstGeom prst="rect">
            <a:avLst/>
          </a:prstGeom>
          <a:solidFill>
            <a:schemeClr val="accent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5493812"/>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742950" lvl="1" indent="-285750">
              <a:lnSpc>
                <a:spcPct val="150000"/>
              </a:lnSpc>
              <a:buFont typeface="Wingdings" pitchFamily="2" charset="2"/>
              <a:buChar char="ü"/>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选股</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1200150" lvl="2"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低频</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（多因子选股、事件驱动型选股</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 、指标阈值型选股 </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1200150" lvl="2" indent="-285750">
              <a:lnSpc>
                <a:spcPct val="150000"/>
              </a:lnSpc>
              <a:buFont typeface="Arial" pitchFamily="34" charset="0"/>
              <a:buChar char="•"/>
              <a:defRPr/>
            </a:pP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 </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高频（配对交易、个股</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 .....</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742950" lvl="1" indent="-285750">
              <a:lnSpc>
                <a:spcPct val="150000"/>
              </a:lnSpc>
              <a:buFont typeface="Wingdings" pitchFamily="2" charset="2"/>
              <a:buChar char="ü"/>
              <a:defRPr/>
            </a:pP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期货</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1200150" lvl="2"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投机型</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1200150" lvl="2"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套利型</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1200150" lvl="2" indent="-285750">
              <a:lnSpc>
                <a:spcPct val="150000"/>
              </a:lnSpc>
              <a:buFont typeface="Arial" pitchFamily="34" charset="0"/>
              <a:buChar char="•"/>
              <a:defRPr/>
            </a:pP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742950" lvl="1" indent="-285750">
              <a:lnSpc>
                <a:spcPct val="150000"/>
              </a:lnSpc>
              <a:buFont typeface="Wingdings" pitchFamily="2" charset="2"/>
              <a:buChar char="ü"/>
              <a:defRPr/>
            </a:pP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期权</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1200150" lvl="2"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卖方策略</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1200150" lvl="2"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买方</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策略</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1200150" lvl="2" indent="-285750">
              <a:lnSpc>
                <a:spcPct val="150000"/>
              </a:lnSpc>
              <a:buFont typeface="Arial" pitchFamily="34" charset="0"/>
              <a:buChar char="•"/>
              <a:defRPr/>
            </a:pP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742950" lvl="1" indent="-285750">
              <a:lnSpc>
                <a:spcPct val="150000"/>
              </a:lnSpc>
              <a:buFont typeface="Wingdings" pitchFamily="2" charset="2"/>
              <a:buChar char="ü"/>
              <a:defRPr/>
            </a:pP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endParaRPr lang="zh-CN" altLang="en-US" kern="0" dirty="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descr="C:\Users\Administrator\Documents\Tencent Files\947729585\Image\C2C\MCB4%)IXOBHME4Z]N65VQDT.jpg"/>
          <p:cNvPicPr>
            <a:picLocks noChangeAspect="1" noChangeArrowheads="1"/>
          </p:cNvPicPr>
          <p:nvPr/>
        </p:nvPicPr>
        <p:blipFill>
          <a:blip r:embed="rId2"/>
          <a:srcRect/>
          <a:stretch>
            <a:fillRect/>
          </a:stretch>
        </p:blipFill>
        <p:spPr bwMode="auto">
          <a:xfrm>
            <a:off x="517859" y="2011428"/>
            <a:ext cx="6042906" cy="3841103"/>
          </a:xfrm>
          <a:prstGeom prst="rect">
            <a:avLst/>
          </a:prstGeom>
          <a:noFill/>
          <a:ln>
            <a:solidFill>
              <a:schemeClr val="bg1"/>
            </a:solidFill>
            <a:prstDash val="dash"/>
          </a:ln>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低频选股</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多因子选股（传统工具</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多元线性回归）</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1</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历史演化：均值方差模型 </a:t>
            </a:r>
            <a:r>
              <a:rPr lang="en-US" altLang="zh-CN" kern="0" dirty="0" smtClean="0">
                <a:solidFill>
                  <a:sysClr val="windowText" lastClr="000000">
                    <a:lumMod val="95000"/>
                    <a:lumOff val="5000"/>
                  </a:sysClr>
                </a:solidFill>
                <a:latin typeface="宋体" pitchFamily="2" charset="-122"/>
                <a:ea typeface="宋体" pitchFamily="2" charset="-122"/>
                <a:cs typeface="+mn-ea"/>
                <a:sym typeface="Wingdings" pitchFamily="2" charset="2"/>
              </a:rPr>
              <a:t> </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Wingdings" pitchFamily="2" charset="2"/>
              </a:rPr>
              <a:t>CAPM</a:t>
            </a:r>
            <a:r>
              <a:rPr lang="en-US" altLang="zh-CN" kern="0" dirty="0" smtClean="0">
                <a:solidFill>
                  <a:sysClr val="windowText" lastClr="000000">
                    <a:lumMod val="95000"/>
                    <a:lumOff val="5000"/>
                  </a:sysClr>
                </a:solidFill>
                <a:latin typeface="宋体" pitchFamily="2" charset="-122"/>
                <a:ea typeface="宋体" pitchFamily="2" charset="-122"/>
                <a:cs typeface="+mn-ea"/>
                <a:sym typeface="Wingdings" pitchFamily="2" charset="2"/>
              </a:rPr>
              <a:t>  </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Wingdings" pitchFamily="2" charset="2"/>
              </a:rPr>
              <a:t>APT</a:t>
            </a:r>
            <a:r>
              <a:rPr lang="en-US" altLang="zh-CN" kern="0" dirty="0" smtClean="0">
                <a:solidFill>
                  <a:sysClr val="windowText" lastClr="000000">
                    <a:lumMod val="95000"/>
                    <a:lumOff val="5000"/>
                  </a:sysClr>
                </a:solidFill>
                <a:latin typeface="宋体" pitchFamily="2" charset="-122"/>
                <a:ea typeface="宋体" pitchFamily="2" charset="-122"/>
                <a:cs typeface="+mn-ea"/>
                <a:sym typeface="Wingdings" pitchFamily="2" charset="2"/>
              </a:rPr>
              <a:t>  </a:t>
            </a:r>
            <a:r>
              <a:rPr lang="zh-CN" altLang="en-US" kern="0" dirty="0" smtClean="0">
                <a:solidFill>
                  <a:sysClr val="windowText" lastClr="000000">
                    <a:lumMod val="95000"/>
                    <a:lumOff val="5000"/>
                  </a:sysClr>
                </a:solidFill>
                <a:latin typeface="宋体" pitchFamily="2" charset="-122"/>
                <a:ea typeface="宋体" pitchFamily="2" charset="-122"/>
                <a:cs typeface="+mn-ea"/>
                <a:sym typeface="Wingdings" pitchFamily="2" charset="2"/>
              </a:rPr>
              <a:t>多因子模型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广发证券、华泰证券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7" name="图片 6" descr="png-0063.png"/>
          <p:cNvPicPr>
            <a:picLocks noChangeAspect="1"/>
          </p:cNvPicPr>
          <p:nvPr/>
        </p:nvPicPr>
        <p:blipFill>
          <a:blip r:embed="rId3"/>
          <a:stretch>
            <a:fillRect/>
          </a:stretch>
        </p:blipFill>
        <p:spPr>
          <a:xfrm rot="10800000">
            <a:off x="6555869" y="3641828"/>
            <a:ext cx="589659" cy="360552"/>
          </a:xfrm>
          <a:prstGeom prst="rect">
            <a:avLst/>
          </a:prstGeom>
        </p:spPr>
      </p:pic>
      <p:pic>
        <p:nvPicPr>
          <p:cNvPr id="6146" name="Picture 2" descr="C:\Users\Administrator\Documents\Tencent Files\947729585\Image\C2C\3Y97@8_MDDK317L38JDG30Y.png"/>
          <p:cNvPicPr>
            <a:picLocks noChangeAspect="1" noChangeArrowheads="1"/>
          </p:cNvPicPr>
          <p:nvPr/>
        </p:nvPicPr>
        <p:blipFill>
          <a:blip r:embed="rId4"/>
          <a:srcRect/>
          <a:stretch>
            <a:fillRect/>
          </a:stretch>
        </p:blipFill>
        <p:spPr bwMode="auto">
          <a:xfrm>
            <a:off x="7150158" y="1516518"/>
            <a:ext cx="4213078" cy="5072732"/>
          </a:xfrm>
          <a:prstGeom prst="rect">
            <a:avLst/>
          </a:prstGeom>
          <a:noFill/>
          <a:ln>
            <a:solidFill>
              <a:schemeClr val="bg1"/>
            </a:solidFill>
            <a:prstDash val="dash"/>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低频选股</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多因子选股（新颖工具</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机器学习）</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2</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华泰证券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69634" name="Picture 2"/>
          <p:cNvPicPr>
            <a:picLocks noChangeAspect="1" noChangeArrowheads="1"/>
          </p:cNvPicPr>
          <p:nvPr/>
        </p:nvPicPr>
        <p:blipFill>
          <a:blip r:embed="rId2"/>
          <a:srcRect/>
          <a:stretch>
            <a:fillRect/>
          </a:stretch>
        </p:blipFill>
        <p:spPr bwMode="auto">
          <a:xfrm>
            <a:off x="870019" y="1923746"/>
            <a:ext cx="3184151" cy="1441254"/>
          </a:xfrm>
          <a:prstGeom prst="rect">
            <a:avLst/>
          </a:prstGeom>
          <a:noFill/>
          <a:ln w="9525">
            <a:solidFill>
              <a:schemeClr val="accent5">
                <a:lumMod val="60000"/>
                <a:lumOff val="40000"/>
              </a:schemeClr>
            </a:solidFill>
            <a:prstDash val="dash"/>
            <a:miter lim="800000"/>
            <a:headEnd/>
            <a:tailEnd/>
          </a:ln>
          <a:effectLst/>
        </p:spPr>
      </p:pic>
      <p:pic>
        <p:nvPicPr>
          <p:cNvPr id="69635" name="Picture 3"/>
          <p:cNvPicPr>
            <a:picLocks noChangeAspect="1" noChangeArrowheads="1"/>
          </p:cNvPicPr>
          <p:nvPr/>
        </p:nvPicPr>
        <p:blipFill>
          <a:blip r:embed="rId3"/>
          <a:srcRect/>
          <a:stretch>
            <a:fillRect/>
          </a:stretch>
        </p:blipFill>
        <p:spPr bwMode="auto">
          <a:xfrm>
            <a:off x="701083" y="3549094"/>
            <a:ext cx="3528016" cy="819966"/>
          </a:xfrm>
          <a:prstGeom prst="rect">
            <a:avLst/>
          </a:prstGeom>
          <a:noFill/>
          <a:ln w="9525">
            <a:solidFill>
              <a:schemeClr val="accent5">
                <a:lumMod val="60000"/>
                <a:lumOff val="40000"/>
              </a:schemeClr>
            </a:solidFill>
            <a:prstDash val="dash"/>
            <a:miter lim="800000"/>
            <a:headEnd/>
            <a:tailEnd/>
          </a:ln>
          <a:effectLst/>
        </p:spPr>
      </p:pic>
      <p:pic>
        <p:nvPicPr>
          <p:cNvPr id="69636" name="Picture 4"/>
          <p:cNvPicPr>
            <a:picLocks noChangeAspect="1" noChangeArrowheads="1"/>
          </p:cNvPicPr>
          <p:nvPr/>
        </p:nvPicPr>
        <p:blipFill>
          <a:blip r:embed="rId4"/>
          <a:srcRect/>
          <a:stretch>
            <a:fillRect/>
          </a:stretch>
        </p:blipFill>
        <p:spPr bwMode="auto">
          <a:xfrm>
            <a:off x="8010525" y="0"/>
            <a:ext cx="3381375" cy="6858000"/>
          </a:xfrm>
          <a:prstGeom prst="rect">
            <a:avLst/>
          </a:prstGeom>
          <a:noFill/>
          <a:ln w="9525">
            <a:solidFill>
              <a:schemeClr val="accent5">
                <a:lumMod val="60000"/>
                <a:lumOff val="40000"/>
              </a:schemeClr>
            </a:solidFill>
            <a:prstDash val="dash"/>
            <a:miter lim="800000"/>
            <a:headEnd/>
            <a:tailEnd/>
          </a:ln>
          <a:effectLst/>
        </p:spPr>
      </p:pic>
      <p:pic>
        <p:nvPicPr>
          <p:cNvPr id="69637" name="Picture 5"/>
          <p:cNvPicPr>
            <a:picLocks noChangeAspect="1" noChangeArrowheads="1"/>
          </p:cNvPicPr>
          <p:nvPr/>
        </p:nvPicPr>
        <p:blipFill>
          <a:blip r:embed="rId5"/>
          <a:srcRect/>
          <a:stretch>
            <a:fillRect/>
          </a:stretch>
        </p:blipFill>
        <p:spPr bwMode="auto">
          <a:xfrm>
            <a:off x="717619" y="4576692"/>
            <a:ext cx="3500724" cy="1691048"/>
          </a:xfrm>
          <a:prstGeom prst="rect">
            <a:avLst/>
          </a:prstGeom>
          <a:noFill/>
          <a:ln w="9525">
            <a:solidFill>
              <a:schemeClr val="accent5">
                <a:lumMod val="60000"/>
                <a:lumOff val="40000"/>
              </a:schemeClr>
            </a:solidFill>
            <a:prstDash val="dash"/>
            <a:miter lim="800000"/>
            <a:headEnd/>
            <a:tailEnd/>
          </a:ln>
          <a:effectLst/>
        </p:spPr>
      </p:pic>
      <p:pic>
        <p:nvPicPr>
          <p:cNvPr id="69638" name="Picture 6"/>
          <p:cNvPicPr>
            <a:picLocks noChangeAspect="1" noChangeArrowheads="1"/>
          </p:cNvPicPr>
          <p:nvPr/>
        </p:nvPicPr>
        <p:blipFill>
          <a:blip r:embed="rId6"/>
          <a:srcRect/>
          <a:stretch>
            <a:fillRect/>
          </a:stretch>
        </p:blipFill>
        <p:spPr bwMode="auto">
          <a:xfrm>
            <a:off x="4511763" y="4150920"/>
            <a:ext cx="5506279" cy="2145395"/>
          </a:xfrm>
          <a:prstGeom prst="rect">
            <a:avLst/>
          </a:prstGeom>
          <a:noFill/>
          <a:ln w="9525">
            <a:solidFill>
              <a:schemeClr val="accent5">
                <a:lumMod val="60000"/>
                <a:lumOff val="40000"/>
              </a:schemeClr>
            </a:solidFill>
            <a:prstDash val="dash"/>
            <a:miter lim="800000"/>
            <a:headEnd/>
            <a:tailEnd/>
          </a:ln>
          <a:effectLst/>
        </p:spPr>
      </p:pic>
      <p:pic>
        <p:nvPicPr>
          <p:cNvPr id="69639" name="Picture 7"/>
          <p:cNvPicPr>
            <a:picLocks noChangeAspect="1" noChangeArrowheads="1"/>
          </p:cNvPicPr>
          <p:nvPr/>
        </p:nvPicPr>
        <p:blipFill>
          <a:blip r:embed="rId7"/>
          <a:srcRect/>
          <a:stretch>
            <a:fillRect/>
          </a:stretch>
        </p:blipFill>
        <p:spPr bwMode="auto">
          <a:xfrm>
            <a:off x="4257674" y="1923746"/>
            <a:ext cx="3552825" cy="1441254"/>
          </a:xfrm>
          <a:prstGeom prst="rect">
            <a:avLst/>
          </a:prstGeom>
          <a:noFill/>
          <a:ln w="9525">
            <a:solidFill>
              <a:schemeClr val="accent5">
                <a:lumMod val="60000"/>
                <a:lumOff val="40000"/>
              </a:schemeClr>
            </a:solidFill>
            <a:prstDash val="dash"/>
            <a:miter lim="800000"/>
            <a:headEnd/>
            <a:tailEnd/>
          </a:ln>
          <a:effectLst/>
        </p:spPr>
      </p:pic>
      <p:cxnSp>
        <p:nvCxnSpPr>
          <p:cNvPr id="16" name="直接箭头连接符 15"/>
          <p:cNvCxnSpPr/>
          <p:nvPr/>
        </p:nvCxnSpPr>
        <p:spPr>
          <a:xfrm>
            <a:off x="4067025" y="2106308"/>
            <a:ext cx="180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9635" idx="2"/>
            <a:endCxn id="69637" idx="0"/>
          </p:cNvCxnSpPr>
          <p:nvPr/>
        </p:nvCxnSpPr>
        <p:spPr>
          <a:xfrm rot="16200000" flipH="1">
            <a:off x="2362720" y="4471431"/>
            <a:ext cx="207632" cy="289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28950" y="4710042"/>
            <a:ext cx="288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69634" idx="2"/>
            <a:endCxn id="69635" idx="0"/>
          </p:cNvCxnSpPr>
          <p:nvPr/>
        </p:nvCxnSpPr>
        <p:spPr>
          <a:xfrm rot="16200000" flipH="1">
            <a:off x="2371546" y="3455549"/>
            <a:ext cx="184094" cy="2996"/>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低频选股</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事件驱动型选股</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3</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光大证券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67586" name="Picture 2"/>
          <p:cNvPicPr>
            <a:picLocks noChangeAspect="1" noChangeArrowheads="1"/>
          </p:cNvPicPr>
          <p:nvPr/>
        </p:nvPicPr>
        <p:blipFill>
          <a:blip r:embed="rId2"/>
          <a:srcRect/>
          <a:stretch>
            <a:fillRect/>
          </a:stretch>
        </p:blipFill>
        <p:spPr bwMode="auto">
          <a:xfrm>
            <a:off x="460444" y="2041960"/>
            <a:ext cx="3968681" cy="3653989"/>
          </a:xfrm>
          <a:prstGeom prst="rect">
            <a:avLst/>
          </a:prstGeom>
          <a:noFill/>
          <a:ln w="9525">
            <a:solidFill>
              <a:schemeClr val="accent5">
                <a:lumMod val="60000"/>
                <a:lumOff val="40000"/>
              </a:schemeClr>
            </a:solidFill>
            <a:prstDash val="dash"/>
            <a:miter lim="800000"/>
            <a:headEnd/>
            <a:tailEnd/>
          </a:ln>
          <a:effectLst/>
        </p:spPr>
      </p:pic>
      <p:pic>
        <p:nvPicPr>
          <p:cNvPr id="67587" name="Picture 3"/>
          <p:cNvPicPr>
            <a:picLocks noChangeAspect="1" noChangeArrowheads="1"/>
          </p:cNvPicPr>
          <p:nvPr/>
        </p:nvPicPr>
        <p:blipFill>
          <a:blip r:embed="rId3"/>
          <a:srcRect/>
          <a:stretch>
            <a:fillRect/>
          </a:stretch>
        </p:blipFill>
        <p:spPr bwMode="auto">
          <a:xfrm>
            <a:off x="4695824" y="2041961"/>
            <a:ext cx="3286125" cy="3653988"/>
          </a:xfrm>
          <a:prstGeom prst="rect">
            <a:avLst/>
          </a:prstGeom>
          <a:noFill/>
          <a:ln w="9525">
            <a:solidFill>
              <a:schemeClr val="accent5">
                <a:lumMod val="60000"/>
                <a:lumOff val="40000"/>
              </a:schemeClr>
            </a:solidFill>
            <a:prstDash val="dash"/>
            <a:miter lim="800000"/>
            <a:headEnd/>
            <a:tailEnd/>
          </a:ln>
          <a:effectLst/>
        </p:spPr>
      </p:pic>
      <p:pic>
        <p:nvPicPr>
          <p:cNvPr id="67588" name="Picture 4"/>
          <p:cNvPicPr>
            <a:picLocks noChangeAspect="1" noChangeArrowheads="1"/>
          </p:cNvPicPr>
          <p:nvPr/>
        </p:nvPicPr>
        <p:blipFill>
          <a:blip r:embed="rId4"/>
          <a:srcRect/>
          <a:stretch>
            <a:fillRect/>
          </a:stretch>
        </p:blipFill>
        <p:spPr bwMode="auto">
          <a:xfrm>
            <a:off x="8229600" y="2042160"/>
            <a:ext cx="3458917" cy="3653790"/>
          </a:xfrm>
          <a:prstGeom prst="rect">
            <a:avLst/>
          </a:prstGeom>
          <a:noFill/>
          <a:ln w="9525">
            <a:solidFill>
              <a:schemeClr val="accent5">
                <a:lumMod val="60000"/>
                <a:lumOff val="40000"/>
              </a:schemeClr>
            </a:solidFill>
            <a:prstDash val="dash"/>
            <a:miter lim="800000"/>
            <a:headEnd/>
            <a:tailEnd/>
          </a:ln>
          <a:effectLst/>
        </p:spPr>
      </p:pic>
      <p:cxnSp>
        <p:nvCxnSpPr>
          <p:cNvPr id="9" name="直接箭头连接符 8"/>
          <p:cNvCxnSpPr/>
          <p:nvPr/>
        </p:nvCxnSpPr>
        <p:spPr>
          <a:xfrm>
            <a:off x="4448173" y="2228850"/>
            <a:ext cx="252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977600" y="2227262"/>
            <a:ext cx="252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026996" y="1491260"/>
            <a:ext cx="5920447" cy="5152046"/>
          </a:xfrm>
          <a:prstGeom prst="rect">
            <a:avLst/>
          </a:prstGeom>
          <a:noFill/>
          <a:ln w="9525">
            <a:noFill/>
            <a:miter lim="800000"/>
            <a:headEnd/>
            <a:tailEnd/>
          </a:ln>
          <a:effectLst/>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低频选股</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指标阈值型选股（如：大师选股）</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说明：</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申万宏源证券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低频选股</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指标阈值型选股</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4</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天风证券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68610" name="Picture 2"/>
          <p:cNvPicPr>
            <a:picLocks noChangeAspect="1" noChangeArrowheads="1"/>
          </p:cNvPicPr>
          <p:nvPr/>
        </p:nvPicPr>
        <p:blipFill>
          <a:blip r:embed="rId2"/>
          <a:srcRect/>
          <a:stretch>
            <a:fillRect/>
          </a:stretch>
        </p:blipFill>
        <p:spPr bwMode="auto">
          <a:xfrm>
            <a:off x="5829300" y="3764894"/>
            <a:ext cx="5429250" cy="3028155"/>
          </a:xfrm>
          <a:prstGeom prst="rect">
            <a:avLst/>
          </a:prstGeom>
          <a:noFill/>
          <a:ln w="9525">
            <a:solidFill>
              <a:schemeClr val="accent5">
                <a:lumMod val="60000"/>
                <a:lumOff val="40000"/>
              </a:schemeClr>
            </a:solidFill>
            <a:prstDash val="dash"/>
            <a:miter lim="800000"/>
            <a:headEnd/>
            <a:tailEnd/>
          </a:ln>
          <a:effectLst/>
        </p:spPr>
      </p:pic>
      <p:pic>
        <p:nvPicPr>
          <p:cNvPr id="68611" name="Picture 3" descr="C:\Users\Administrator\Documents\Tencent Files\947729585\Image\C2C\Y5C1R7((_C52_IY5UM4%G]E.png"/>
          <p:cNvPicPr>
            <a:picLocks noChangeAspect="1" noChangeArrowheads="1"/>
          </p:cNvPicPr>
          <p:nvPr/>
        </p:nvPicPr>
        <p:blipFill>
          <a:blip r:embed="rId3"/>
          <a:srcRect/>
          <a:stretch>
            <a:fillRect/>
          </a:stretch>
        </p:blipFill>
        <p:spPr bwMode="auto">
          <a:xfrm>
            <a:off x="647700" y="1946711"/>
            <a:ext cx="4838700" cy="3577789"/>
          </a:xfrm>
          <a:prstGeom prst="rect">
            <a:avLst/>
          </a:prstGeom>
          <a:noFill/>
          <a:ln>
            <a:solidFill>
              <a:schemeClr val="accent5">
                <a:lumMod val="60000"/>
                <a:lumOff val="40000"/>
              </a:schemeClr>
            </a:solidFill>
            <a:prstDash val="dash"/>
          </a:ln>
        </p:spPr>
      </p:pic>
      <p:pic>
        <p:nvPicPr>
          <p:cNvPr id="68612" name="Picture 4" descr="C:\Users\Administrator\Documents\Tencent Files\947729585\Image\C2C\{C30N2UJ8($3[5%8M4[SQ4E.png"/>
          <p:cNvPicPr>
            <a:picLocks noChangeAspect="1" noChangeArrowheads="1"/>
          </p:cNvPicPr>
          <p:nvPr/>
        </p:nvPicPr>
        <p:blipFill>
          <a:blip r:embed="rId4"/>
          <a:srcRect/>
          <a:stretch>
            <a:fillRect/>
          </a:stretch>
        </p:blipFill>
        <p:spPr bwMode="auto">
          <a:xfrm>
            <a:off x="5829300" y="342900"/>
            <a:ext cx="5429250" cy="3209820"/>
          </a:xfrm>
          <a:prstGeom prst="rect">
            <a:avLst/>
          </a:prstGeom>
          <a:noFill/>
          <a:ln>
            <a:solidFill>
              <a:schemeClr val="accent5">
                <a:lumMod val="60000"/>
                <a:lumOff val="40000"/>
              </a:schemeClr>
            </a:solidFill>
            <a:prstDash val="dash"/>
          </a:ln>
        </p:spPr>
      </p:pic>
      <p:cxnSp>
        <p:nvCxnSpPr>
          <p:cNvPr id="13" name="直接箭头连接符 12"/>
          <p:cNvCxnSpPr/>
          <p:nvPr/>
        </p:nvCxnSpPr>
        <p:spPr>
          <a:xfrm>
            <a:off x="5495925" y="2051486"/>
            <a:ext cx="324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68612" idx="2"/>
            <a:endCxn id="68610" idx="0"/>
          </p:cNvCxnSpPr>
          <p:nvPr/>
        </p:nvCxnSpPr>
        <p:spPr>
          <a:xfrm rot="5400000">
            <a:off x="8437838" y="3658807"/>
            <a:ext cx="212174"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descr="C:\Users\Administrator\Documents\Tencent Files\947729585\Image\C2C\Z3%P4~5$YXFK1VY7H6L0ZII.png"/>
          <p:cNvPicPr>
            <a:picLocks noChangeAspect="1" noChangeArrowheads="1"/>
          </p:cNvPicPr>
          <p:nvPr/>
        </p:nvPicPr>
        <p:blipFill>
          <a:blip r:embed="rId2"/>
          <a:srcRect/>
          <a:stretch>
            <a:fillRect/>
          </a:stretch>
        </p:blipFill>
        <p:spPr bwMode="auto">
          <a:xfrm>
            <a:off x="6596422" y="333652"/>
            <a:ext cx="4785953" cy="3581124"/>
          </a:xfrm>
          <a:prstGeom prst="rect">
            <a:avLst/>
          </a:prstGeom>
          <a:noFill/>
          <a:ln>
            <a:solidFill>
              <a:schemeClr val="accent5">
                <a:lumMod val="60000"/>
                <a:lumOff val="40000"/>
              </a:schemeClr>
            </a:solidFill>
            <a:prstDash val="dash"/>
          </a:ln>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高频选股</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配对交易</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5</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天风证券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cxnSp>
        <p:nvCxnSpPr>
          <p:cNvPr id="13" name="直接箭头连接符 12"/>
          <p:cNvCxnSpPr/>
          <p:nvPr/>
        </p:nvCxnSpPr>
        <p:spPr>
          <a:xfrm>
            <a:off x="6324600" y="2257425"/>
            <a:ext cx="288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50179" idx="2"/>
            <a:endCxn id="50180" idx="0"/>
          </p:cNvCxnSpPr>
          <p:nvPr/>
        </p:nvCxnSpPr>
        <p:spPr>
          <a:xfrm rot="16200000" flipH="1">
            <a:off x="8869246" y="4034929"/>
            <a:ext cx="240307"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50177" name="Picture 1" descr="C:\Users\Administrator\Documents\Tencent Files\947729585\Image\C2C\PIDXMQV]3$J01KHSOJ`TJD0.jpg"/>
          <p:cNvPicPr>
            <a:picLocks noChangeAspect="1" noChangeArrowheads="1"/>
          </p:cNvPicPr>
          <p:nvPr/>
        </p:nvPicPr>
        <p:blipFill>
          <a:blip r:embed="rId3"/>
          <a:srcRect/>
          <a:stretch>
            <a:fillRect/>
          </a:stretch>
        </p:blipFill>
        <p:spPr bwMode="auto">
          <a:xfrm>
            <a:off x="574743" y="1914525"/>
            <a:ext cx="5749857" cy="1465611"/>
          </a:xfrm>
          <a:prstGeom prst="rect">
            <a:avLst/>
          </a:prstGeom>
          <a:noFill/>
          <a:ln>
            <a:solidFill>
              <a:schemeClr val="accent5">
                <a:lumMod val="60000"/>
                <a:lumOff val="40000"/>
              </a:schemeClr>
            </a:solidFill>
            <a:prstDash val="dash"/>
          </a:ln>
        </p:spPr>
      </p:pic>
      <p:pic>
        <p:nvPicPr>
          <p:cNvPr id="50178" name="Picture 2" descr="C:\Users\Administrator\Documents\Tencent Files\947729585\Image\C2C\)BH%~LL%97AE7MI320AIVWH.png"/>
          <p:cNvPicPr>
            <a:picLocks noChangeAspect="1" noChangeArrowheads="1"/>
          </p:cNvPicPr>
          <p:nvPr/>
        </p:nvPicPr>
        <p:blipFill>
          <a:blip r:embed="rId4"/>
          <a:srcRect/>
          <a:stretch>
            <a:fillRect/>
          </a:stretch>
        </p:blipFill>
        <p:spPr bwMode="auto">
          <a:xfrm>
            <a:off x="574743" y="3661806"/>
            <a:ext cx="5749857" cy="2560044"/>
          </a:xfrm>
          <a:prstGeom prst="rect">
            <a:avLst/>
          </a:prstGeom>
          <a:noFill/>
          <a:ln>
            <a:solidFill>
              <a:schemeClr val="accent5">
                <a:lumMod val="60000"/>
                <a:lumOff val="40000"/>
              </a:schemeClr>
            </a:solidFill>
            <a:prstDash val="dash"/>
          </a:ln>
        </p:spPr>
      </p:pic>
      <p:pic>
        <p:nvPicPr>
          <p:cNvPr id="50180" name="Picture 4" descr="C:\Users\Administrator\Documents\Tencent Files\947729585\Image\C2C\JT[]@}9P$PA$OE[FRKP0JZ4.jpg"/>
          <p:cNvPicPr>
            <a:picLocks noChangeAspect="1" noChangeArrowheads="1"/>
          </p:cNvPicPr>
          <p:nvPr/>
        </p:nvPicPr>
        <p:blipFill>
          <a:blip r:embed="rId5"/>
          <a:srcRect/>
          <a:stretch>
            <a:fillRect/>
          </a:stretch>
        </p:blipFill>
        <p:spPr bwMode="auto">
          <a:xfrm>
            <a:off x="6604910" y="4155083"/>
            <a:ext cx="4777465" cy="2574205"/>
          </a:xfrm>
          <a:prstGeom prst="rect">
            <a:avLst/>
          </a:prstGeom>
          <a:noFill/>
          <a:ln>
            <a:solidFill>
              <a:schemeClr val="accent5">
                <a:lumMod val="60000"/>
                <a:lumOff val="40000"/>
              </a:schemeClr>
            </a:solidFill>
            <a:prstDash val="dash"/>
          </a:ln>
        </p:spPr>
      </p:pic>
      <p:cxnSp>
        <p:nvCxnSpPr>
          <p:cNvPr id="14" name="直接箭头连接符 13"/>
          <p:cNvCxnSpPr>
            <a:stCxn id="50177" idx="2"/>
            <a:endCxn id="50178" idx="0"/>
          </p:cNvCxnSpPr>
          <p:nvPr/>
        </p:nvCxnSpPr>
        <p:spPr>
          <a:xfrm rot="5400000">
            <a:off x="3308837" y="3520971"/>
            <a:ext cx="28167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量化策略框架</a:t>
            </a:r>
          </a:p>
        </p:txBody>
      </p:sp>
      <p:sp>
        <p:nvSpPr>
          <p:cNvPr id="41" name="TextBox 40"/>
          <p:cNvSpPr txBox="1"/>
          <p:nvPr/>
        </p:nvSpPr>
        <p:spPr>
          <a:xfrm>
            <a:off x="488991" y="1071006"/>
            <a:ext cx="11283909" cy="530915"/>
          </a:xfrm>
          <a:prstGeom prst="rect">
            <a:avLst/>
          </a:prstGeom>
          <a:noFill/>
        </p:spPr>
        <p:txBody>
          <a:bodyPr wrap="square" rtlCol="0">
            <a:spAutoFit/>
          </a:bodyPr>
          <a:lstStyle/>
          <a:p>
            <a:pPr marL="285750" lvl="0" indent="-285750">
              <a:lnSpc>
                <a:spcPct val="150000"/>
              </a:lnSpc>
              <a:buFont typeface="Arial" pitchFamily="34" charset="0"/>
              <a:buChar char="•"/>
            </a:pPr>
            <a:r>
              <a:rPr lang="zh-CN" altLang="en-US" sz="19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使用合适的</a:t>
            </a:r>
            <a:r>
              <a:rPr lang="zh-CN" altLang="en-US" sz="1900" u="sng"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工具</a:t>
            </a:r>
            <a:r>
              <a:rPr lang="zh-CN" altLang="en-US" sz="19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加工处理一定的</a:t>
            </a:r>
            <a:r>
              <a:rPr lang="zh-CN" altLang="en-US" sz="1900" u="sng"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数据源</a:t>
            </a:r>
            <a:r>
              <a:rPr lang="zh-CN" altLang="en-US" sz="19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以实现某种</a:t>
            </a:r>
            <a:r>
              <a:rPr lang="zh-CN" altLang="en-US" sz="1900" u="sng"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方法论</a:t>
            </a:r>
            <a:endParaRPr lang="en-US" altLang="zh-CN" sz="19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grpSp>
        <p:nvGrpSpPr>
          <p:cNvPr id="2" name="组合 64"/>
          <p:cNvGrpSpPr/>
          <p:nvPr/>
        </p:nvGrpSpPr>
        <p:grpSpPr>
          <a:xfrm>
            <a:off x="222105" y="1840275"/>
            <a:ext cx="11708636" cy="4227835"/>
            <a:chOff x="222105" y="1821224"/>
            <a:chExt cx="11708636" cy="4227835"/>
          </a:xfrm>
        </p:grpSpPr>
        <p:grpSp>
          <p:nvGrpSpPr>
            <p:cNvPr id="3" name="组合 3"/>
            <p:cNvGrpSpPr/>
            <p:nvPr/>
          </p:nvGrpSpPr>
          <p:grpSpPr>
            <a:xfrm>
              <a:off x="8230135" y="1822652"/>
              <a:ext cx="3700606" cy="4223072"/>
              <a:chOff x="8025031" y="1331879"/>
              <a:chExt cx="3700606" cy="4223072"/>
            </a:xfrm>
          </p:grpSpPr>
          <p:sp>
            <p:nvSpPr>
              <p:cNvPr id="5" name="矩形 4"/>
              <p:cNvSpPr/>
              <p:nvPr/>
            </p:nvSpPr>
            <p:spPr>
              <a:xfrm>
                <a:off x="8025590" y="1331879"/>
                <a:ext cx="3700047" cy="4193384"/>
              </a:xfrm>
              <a:prstGeom prst="rect">
                <a:avLst/>
              </a:prstGeom>
              <a:solidFill>
                <a:schemeClr val="tx2">
                  <a:lumMod val="20000"/>
                  <a:lumOff val="80000"/>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grpSp>
            <p:nvGrpSpPr>
              <p:cNvPr id="4" name="组合 56"/>
              <p:cNvGrpSpPr/>
              <p:nvPr/>
            </p:nvGrpSpPr>
            <p:grpSpPr>
              <a:xfrm>
                <a:off x="8025031" y="1331879"/>
                <a:ext cx="3700606" cy="4223072"/>
                <a:chOff x="7076425" y="1331879"/>
                <a:chExt cx="3700606" cy="4223072"/>
              </a:xfrm>
            </p:grpSpPr>
            <p:sp>
              <p:nvSpPr>
                <p:cNvPr id="7" name="矩形 6"/>
                <p:cNvSpPr/>
                <p:nvPr/>
              </p:nvSpPr>
              <p:spPr>
                <a:xfrm>
                  <a:off x="8265275" y="1664898"/>
                  <a:ext cx="2511756" cy="1214400"/>
                </a:xfrm>
                <a:prstGeom prst="rect">
                  <a:avLst/>
                </a:prstGeom>
                <a:solidFill>
                  <a:srgbClr val="5B9BD5">
                    <a:lumMod val="40000"/>
                    <a:lumOff val="6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sp>
              <p:nvSpPr>
                <p:cNvPr id="8" name="圆角矩形 7"/>
                <p:cNvSpPr/>
                <p:nvPr/>
              </p:nvSpPr>
              <p:spPr>
                <a:xfrm>
                  <a:off x="7076425" y="1664898"/>
                  <a:ext cx="1188000" cy="396000"/>
                </a:xfrm>
                <a:prstGeom prst="roundRect">
                  <a:avLst>
                    <a:gd name="adj" fmla="val 0"/>
                  </a:avLst>
                </a:prstGeom>
                <a:solidFill>
                  <a:srgbClr val="5B9BD5">
                    <a:lumMod val="75000"/>
                  </a:srgb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buClrTx/>
                    <a:buSzTx/>
                    <a:buFontTx/>
                    <a:buNone/>
                    <a:tabLst/>
                    <a:defRPr/>
                  </a:pPr>
                  <a:r>
                    <a:rPr kumimoji="0" lang="zh-CN" altLang="en-US" sz="1200" b="0" i="0" u="none" strike="noStrike" kern="0" cap="none" spc="0" normalizeH="0" baseline="0" noProof="0" dirty="0" smtClean="0">
                      <a:ln>
                        <a:noFill/>
                      </a:ln>
                      <a:solidFill>
                        <a:srgbClr val="FBFEE2"/>
                      </a:solidFill>
                      <a:effectLst/>
                      <a:uLnTx/>
                      <a:uFillTx/>
                      <a:latin typeface="+mn-ea"/>
                      <a:cs typeface="+mn-cs"/>
                    </a:rPr>
                    <a:t>宏观</a:t>
                  </a:r>
                  <a:endParaRPr kumimoji="0" lang="en-US" altLang="zh-CN" sz="1200" b="0" i="0" u="none" strike="noStrike" kern="0" cap="none" spc="0" normalizeH="0" baseline="0" noProof="0" dirty="0" smtClean="0">
                    <a:ln>
                      <a:noFill/>
                    </a:ln>
                    <a:solidFill>
                      <a:srgbClr val="FBFEE2"/>
                    </a:solidFill>
                    <a:effectLst/>
                    <a:uLnTx/>
                    <a:uFillTx/>
                    <a:latin typeface="+mn-ea"/>
                    <a:cs typeface="+mn-cs"/>
                  </a:endParaRPr>
                </a:p>
                <a:p>
                  <a:pPr marL="0" marR="0" lvl="0" indent="0" algn="ctr" defTabSz="1624940" eaLnBrk="1" fontAlgn="auto" latinLnBrk="0" hangingPunct="1">
                    <a:lnSpc>
                      <a:spcPct val="100000"/>
                    </a:lnSpc>
                    <a:spcBef>
                      <a:spcPts val="0"/>
                    </a:spcBef>
                    <a:buClrTx/>
                    <a:buSzTx/>
                    <a:buFontTx/>
                    <a:buNone/>
                    <a:tabLst/>
                    <a:defRPr/>
                  </a:pPr>
                  <a:r>
                    <a:rPr lang="en-US" altLang="zh-CN" sz="1200" kern="0" dirty="0" smtClean="0">
                      <a:solidFill>
                        <a:srgbClr val="FBFEE2"/>
                      </a:solidFill>
                      <a:latin typeface="+mn-ea"/>
                    </a:rPr>
                    <a:t>(</a:t>
                  </a:r>
                  <a:r>
                    <a:rPr lang="zh-CN" altLang="en-US" sz="1200" kern="0" dirty="0" smtClean="0">
                      <a:solidFill>
                        <a:srgbClr val="FBFEE2"/>
                      </a:solidFill>
                      <a:latin typeface="+mn-ea"/>
                    </a:rPr>
                    <a:t>资产配置</a:t>
                  </a:r>
                  <a:r>
                    <a:rPr lang="en-US" altLang="zh-CN" sz="1200" kern="0" dirty="0" smtClean="0">
                      <a:solidFill>
                        <a:srgbClr val="FBFEE2"/>
                      </a:solidFill>
                      <a:latin typeface="+mn-ea"/>
                    </a:rPr>
                    <a:t>)</a:t>
                  </a:r>
                  <a:endParaRPr kumimoji="0" lang="zh-CN" altLang="en-US" sz="1200" b="0" i="0" u="none" strike="noStrike" kern="0" cap="none" spc="0" normalizeH="0" baseline="0" noProof="0" dirty="0">
                    <a:ln>
                      <a:noFill/>
                    </a:ln>
                    <a:solidFill>
                      <a:srgbClr val="FBFEE2"/>
                    </a:solidFill>
                    <a:effectLst/>
                    <a:uLnTx/>
                    <a:uFillTx/>
                    <a:latin typeface="+mn-ea"/>
                    <a:cs typeface="+mn-cs"/>
                  </a:endParaRPr>
                </a:p>
              </p:txBody>
            </p:sp>
            <p:sp>
              <p:nvSpPr>
                <p:cNvPr id="9" name="TextBox 8"/>
                <p:cNvSpPr txBox="1"/>
                <p:nvPr/>
              </p:nvSpPr>
              <p:spPr>
                <a:xfrm>
                  <a:off x="8409312" y="1745685"/>
                  <a:ext cx="972000" cy="246221"/>
                </a:xfrm>
                <a:prstGeom prst="rect">
                  <a:avLst/>
                </a:prstGeom>
                <a:noFill/>
                <a:ln>
                  <a:solidFill>
                    <a:schemeClr val="tx2">
                      <a:lumMod val="60000"/>
                      <a:lumOff val="40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414F5C"/>
                      </a:solidFill>
                      <a:effectLst/>
                      <a:uLnTx/>
                      <a:uFillTx/>
                      <a:latin typeface="+mn-ea"/>
                    </a:rPr>
                    <a:t>战略资产配置</a:t>
                  </a:r>
                  <a:endParaRPr kumimoji="0" lang="zh-CN" altLang="en-US" sz="1000" b="1" i="0" u="none" strike="noStrike" kern="0" cap="none" spc="0" normalizeH="0" baseline="0" noProof="0" dirty="0">
                    <a:ln>
                      <a:noFill/>
                    </a:ln>
                    <a:solidFill>
                      <a:srgbClr val="414F5C"/>
                    </a:solidFill>
                    <a:effectLst/>
                    <a:uLnTx/>
                    <a:uFillTx/>
                    <a:latin typeface="+mn-ea"/>
                  </a:endParaRPr>
                </a:p>
              </p:txBody>
            </p:sp>
            <p:sp>
              <p:nvSpPr>
                <p:cNvPr id="10" name="TextBox 9"/>
                <p:cNvSpPr txBox="1"/>
                <p:nvPr/>
              </p:nvSpPr>
              <p:spPr>
                <a:xfrm>
                  <a:off x="9664370" y="1745684"/>
                  <a:ext cx="972000" cy="246221"/>
                </a:xfrm>
                <a:prstGeom prst="rect">
                  <a:avLst/>
                </a:prstGeom>
                <a:noFill/>
                <a:ln>
                  <a:solidFill>
                    <a:schemeClr val="tx2">
                      <a:lumMod val="60000"/>
                      <a:lumOff val="40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414F5C"/>
                      </a:solidFill>
                      <a:effectLst/>
                      <a:uLnTx/>
                      <a:uFillTx/>
                      <a:latin typeface="+mn-ea"/>
                    </a:rPr>
                    <a:t>战术资产配置</a:t>
                  </a:r>
                  <a:endParaRPr kumimoji="0" lang="zh-CN" altLang="en-US" sz="1000" b="1" i="0" u="none" strike="noStrike" kern="0" cap="none" spc="0" normalizeH="0" baseline="0" noProof="0" dirty="0">
                    <a:ln>
                      <a:noFill/>
                    </a:ln>
                    <a:solidFill>
                      <a:srgbClr val="414F5C"/>
                    </a:solidFill>
                    <a:effectLst/>
                    <a:uLnTx/>
                    <a:uFillTx/>
                    <a:latin typeface="+mn-ea"/>
                  </a:endParaRPr>
                </a:p>
              </p:txBody>
            </p:sp>
            <p:cxnSp>
              <p:nvCxnSpPr>
                <p:cNvPr id="12" name="直接箭头连接符 11"/>
                <p:cNvCxnSpPr>
                  <a:stCxn id="9" idx="3"/>
                  <a:endCxn id="10" idx="1"/>
                </p:cNvCxnSpPr>
                <p:nvPr/>
              </p:nvCxnSpPr>
              <p:spPr>
                <a:xfrm flipV="1">
                  <a:off x="9381312" y="1868795"/>
                  <a:ext cx="283058"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316192" y="1967348"/>
                  <a:ext cx="1028536" cy="923330"/>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配置模型</a:t>
                  </a:r>
                  <a:endParaRPr lang="en-US" altLang="zh-CN" sz="900" b="1" kern="0" dirty="0" smtClean="0">
                    <a:solidFill>
                      <a:srgbClr val="4472C4">
                        <a:lumMod val="50000"/>
                      </a:srgbClr>
                    </a:solidFill>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收益预测</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风险度量</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p>
              </p:txBody>
            </p:sp>
            <p:sp>
              <p:nvSpPr>
                <p:cNvPr id="14" name="TextBox 13"/>
                <p:cNvSpPr txBox="1"/>
                <p:nvPr/>
              </p:nvSpPr>
              <p:spPr>
                <a:xfrm>
                  <a:off x="9570692" y="1969026"/>
                  <a:ext cx="1065678" cy="715581"/>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宏观事件</a:t>
                  </a:r>
                  <a:endParaRPr lang="en-US" altLang="zh-CN" sz="900" b="1" kern="0" dirty="0" smtClean="0">
                    <a:solidFill>
                      <a:srgbClr val="4472C4">
                        <a:lumMod val="50000"/>
                      </a:srgbClr>
                    </a:solidFill>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lang="zh-CN" altLang="en-US" sz="900" b="1" kern="0" dirty="0" smtClean="0">
                      <a:solidFill>
                        <a:srgbClr val="4472C4">
                          <a:lumMod val="50000"/>
                        </a:srgbClr>
                      </a:solidFill>
                      <a:latin typeface="Times New Roman" pitchFamily="18" charset="0"/>
                      <a:cs typeface="Times New Roman" pitchFamily="18" charset="0"/>
                    </a:rPr>
                    <a:t>资产趋势（择时）</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p>
              </p:txBody>
            </p:sp>
            <p:sp>
              <p:nvSpPr>
                <p:cNvPr id="15" name="矩形 14"/>
                <p:cNvSpPr/>
                <p:nvPr/>
              </p:nvSpPr>
              <p:spPr>
                <a:xfrm>
                  <a:off x="8265275" y="2893063"/>
                  <a:ext cx="2511756" cy="1214400"/>
                </a:xfrm>
                <a:prstGeom prst="rect">
                  <a:avLst/>
                </a:prstGeom>
                <a:solidFill>
                  <a:srgbClr val="5B9BD5">
                    <a:lumMod val="40000"/>
                    <a:lumOff val="6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sp>
              <p:nvSpPr>
                <p:cNvPr id="16" name="圆角矩形 15"/>
                <p:cNvSpPr/>
                <p:nvPr/>
              </p:nvSpPr>
              <p:spPr>
                <a:xfrm>
                  <a:off x="7076984" y="2893063"/>
                  <a:ext cx="1188000" cy="396000"/>
                </a:xfrm>
                <a:prstGeom prst="roundRect">
                  <a:avLst>
                    <a:gd name="adj" fmla="val 0"/>
                  </a:avLst>
                </a:prstGeom>
                <a:solidFill>
                  <a:srgbClr val="5B9BD5">
                    <a:lumMod val="75000"/>
                  </a:srgb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buClrTx/>
                    <a:buSzTx/>
                    <a:buFontTx/>
                    <a:buNone/>
                    <a:tabLst/>
                    <a:defRPr/>
                  </a:pPr>
                  <a:r>
                    <a:rPr lang="zh-CN" altLang="en-US" sz="1200" kern="0" dirty="0" smtClean="0">
                      <a:solidFill>
                        <a:srgbClr val="FBFEE2"/>
                      </a:solidFill>
                      <a:latin typeface="+mn-ea"/>
                    </a:rPr>
                    <a:t>中</a:t>
                  </a:r>
                  <a:r>
                    <a:rPr kumimoji="0" lang="zh-CN" altLang="en-US" sz="1200" b="0" i="0" u="none" strike="noStrike" kern="0" cap="none" spc="0" normalizeH="0" baseline="0" noProof="0" dirty="0" smtClean="0">
                      <a:ln>
                        <a:noFill/>
                      </a:ln>
                      <a:solidFill>
                        <a:srgbClr val="FBFEE2"/>
                      </a:solidFill>
                      <a:effectLst/>
                      <a:uLnTx/>
                      <a:uFillTx/>
                      <a:latin typeface="+mn-ea"/>
                      <a:cs typeface="+mn-cs"/>
                    </a:rPr>
                    <a:t>观</a:t>
                  </a:r>
                  <a:endParaRPr kumimoji="0" lang="en-US" altLang="zh-CN" sz="1200" b="0" i="0" u="none" strike="noStrike" kern="0" cap="none" spc="0" normalizeH="0" baseline="0" noProof="0" dirty="0" smtClean="0">
                    <a:ln>
                      <a:noFill/>
                    </a:ln>
                    <a:solidFill>
                      <a:srgbClr val="FBFEE2"/>
                    </a:solidFill>
                    <a:effectLst/>
                    <a:uLnTx/>
                    <a:uFillTx/>
                    <a:latin typeface="+mn-ea"/>
                    <a:cs typeface="+mn-cs"/>
                  </a:endParaRPr>
                </a:p>
                <a:p>
                  <a:pPr marL="0" marR="0" lvl="0" indent="0" algn="ctr" defTabSz="1624940" eaLnBrk="1" fontAlgn="auto" latinLnBrk="0" hangingPunct="1">
                    <a:lnSpc>
                      <a:spcPct val="100000"/>
                    </a:lnSpc>
                    <a:spcBef>
                      <a:spcPts val="0"/>
                    </a:spcBef>
                    <a:buClrTx/>
                    <a:buSzTx/>
                    <a:buFontTx/>
                    <a:buNone/>
                    <a:tabLst/>
                    <a:defRPr/>
                  </a:pPr>
                  <a:r>
                    <a:rPr lang="en-US" altLang="zh-CN" sz="1200" kern="0" dirty="0" smtClean="0">
                      <a:solidFill>
                        <a:srgbClr val="FBFEE2"/>
                      </a:solidFill>
                      <a:latin typeface="+mn-ea"/>
                    </a:rPr>
                    <a:t>(</a:t>
                  </a:r>
                  <a:r>
                    <a:rPr lang="zh-CN" altLang="en-US" sz="1200" kern="0" dirty="0" smtClean="0">
                      <a:solidFill>
                        <a:srgbClr val="FBFEE2"/>
                      </a:solidFill>
                      <a:latin typeface="+mn-ea"/>
                    </a:rPr>
                    <a:t>风格配置</a:t>
                  </a:r>
                  <a:r>
                    <a:rPr lang="en-US" altLang="zh-CN" sz="1200" kern="0" dirty="0" smtClean="0">
                      <a:solidFill>
                        <a:srgbClr val="FBFEE2"/>
                      </a:solidFill>
                      <a:latin typeface="+mn-ea"/>
                    </a:rPr>
                    <a:t>)</a:t>
                  </a:r>
                  <a:endParaRPr kumimoji="0" lang="zh-CN" altLang="en-US" sz="1200" b="0" i="0" u="none" strike="noStrike" kern="0" cap="none" spc="0" normalizeH="0" baseline="0" noProof="0" dirty="0">
                    <a:ln>
                      <a:noFill/>
                    </a:ln>
                    <a:solidFill>
                      <a:srgbClr val="FBFEE2"/>
                    </a:solidFill>
                    <a:effectLst/>
                    <a:uLnTx/>
                    <a:uFillTx/>
                    <a:latin typeface="+mn-ea"/>
                    <a:cs typeface="+mn-cs"/>
                  </a:endParaRPr>
                </a:p>
              </p:txBody>
            </p:sp>
            <p:sp>
              <p:nvSpPr>
                <p:cNvPr id="17" name="TextBox 16"/>
                <p:cNvSpPr txBox="1"/>
                <p:nvPr/>
              </p:nvSpPr>
              <p:spPr>
                <a:xfrm>
                  <a:off x="8812737" y="2973850"/>
                  <a:ext cx="1291954" cy="246221"/>
                </a:xfrm>
                <a:prstGeom prst="rect">
                  <a:avLst/>
                </a:prstGeom>
                <a:noFill/>
                <a:ln>
                  <a:solidFill>
                    <a:schemeClr val="tx2">
                      <a:lumMod val="60000"/>
                      <a:lumOff val="40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414F5C"/>
                      </a:solidFill>
                      <a:effectLst/>
                      <a:uLnTx/>
                      <a:uFillTx/>
                      <a:latin typeface="+mn-ea"/>
                    </a:rPr>
                    <a:t>风格轮动</a:t>
                  </a:r>
                  <a:endParaRPr kumimoji="0" lang="zh-CN" altLang="en-US" sz="1000" b="1" i="0" u="none" strike="noStrike" kern="0" cap="none" spc="0" normalizeH="0" baseline="0" noProof="0" dirty="0">
                    <a:ln>
                      <a:noFill/>
                    </a:ln>
                    <a:solidFill>
                      <a:srgbClr val="414F5C"/>
                    </a:solidFill>
                    <a:effectLst/>
                    <a:uLnTx/>
                    <a:uFillTx/>
                    <a:latin typeface="+mn-ea"/>
                  </a:endParaRPr>
                </a:p>
              </p:txBody>
            </p:sp>
            <p:sp>
              <p:nvSpPr>
                <p:cNvPr id="18" name="TextBox 17"/>
                <p:cNvSpPr txBox="1"/>
                <p:nvPr/>
              </p:nvSpPr>
              <p:spPr>
                <a:xfrm>
                  <a:off x="8715511" y="3190283"/>
                  <a:ext cx="1297465" cy="923330"/>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大小盘轮动</a:t>
                  </a:r>
                  <a:endParaRPr lang="en-US" altLang="zh-CN" sz="900" b="1" kern="0" dirty="0" smtClean="0">
                    <a:solidFill>
                      <a:srgbClr val="4472C4">
                        <a:lumMod val="50000"/>
                      </a:srgbClr>
                    </a:solidFill>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价值成长轮动</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行业轮动</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p>
              </p:txBody>
            </p:sp>
            <p:sp>
              <p:nvSpPr>
                <p:cNvPr id="19" name="矩形 18"/>
                <p:cNvSpPr/>
                <p:nvPr/>
              </p:nvSpPr>
              <p:spPr>
                <a:xfrm>
                  <a:off x="8265270" y="4121263"/>
                  <a:ext cx="2511756" cy="1404000"/>
                </a:xfrm>
                <a:prstGeom prst="rect">
                  <a:avLst/>
                </a:prstGeom>
                <a:solidFill>
                  <a:srgbClr val="5B9BD5">
                    <a:lumMod val="40000"/>
                    <a:lumOff val="6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sp>
              <p:nvSpPr>
                <p:cNvPr id="20" name="圆角矩形 19"/>
                <p:cNvSpPr/>
                <p:nvPr/>
              </p:nvSpPr>
              <p:spPr>
                <a:xfrm>
                  <a:off x="7076979" y="4121263"/>
                  <a:ext cx="1188000" cy="396000"/>
                </a:xfrm>
                <a:prstGeom prst="roundRect">
                  <a:avLst>
                    <a:gd name="adj" fmla="val 0"/>
                  </a:avLst>
                </a:prstGeom>
                <a:solidFill>
                  <a:srgbClr val="5B9BD5">
                    <a:lumMod val="75000"/>
                  </a:srgb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buClrTx/>
                    <a:buSzTx/>
                    <a:buFontTx/>
                    <a:buNone/>
                    <a:tabLst/>
                    <a:defRPr/>
                  </a:pPr>
                  <a:r>
                    <a:rPr kumimoji="0" lang="zh-CN" altLang="en-US" sz="1200" b="0" i="0" u="none" strike="noStrike" kern="0" cap="none" spc="0" normalizeH="0" baseline="0" noProof="0" dirty="0" smtClean="0">
                      <a:ln>
                        <a:noFill/>
                      </a:ln>
                      <a:solidFill>
                        <a:srgbClr val="FBFEE2"/>
                      </a:solidFill>
                      <a:effectLst/>
                      <a:uLnTx/>
                      <a:uFillTx/>
                      <a:latin typeface="+mn-ea"/>
                      <a:cs typeface="+mn-cs"/>
                    </a:rPr>
                    <a:t>微观</a:t>
                  </a:r>
                  <a:endParaRPr kumimoji="0" lang="en-US" altLang="zh-CN" sz="1200" b="0" i="0" u="none" strike="noStrike" kern="0" cap="none" spc="0" normalizeH="0" baseline="0" noProof="0" dirty="0" smtClean="0">
                    <a:ln>
                      <a:noFill/>
                    </a:ln>
                    <a:solidFill>
                      <a:srgbClr val="FBFEE2"/>
                    </a:solidFill>
                    <a:effectLst/>
                    <a:uLnTx/>
                    <a:uFillTx/>
                    <a:latin typeface="+mn-ea"/>
                    <a:cs typeface="+mn-cs"/>
                  </a:endParaRPr>
                </a:p>
                <a:p>
                  <a:pPr marL="0" marR="0" lvl="0" indent="0" algn="ctr" defTabSz="1624940" eaLnBrk="1" fontAlgn="auto" latinLnBrk="0" hangingPunct="1">
                    <a:lnSpc>
                      <a:spcPct val="100000"/>
                    </a:lnSpc>
                    <a:spcBef>
                      <a:spcPts val="0"/>
                    </a:spcBef>
                    <a:buClrTx/>
                    <a:buSzTx/>
                    <a:buFontTx/>
                    <a:buNone/>
                    <a:tabLst/>
                    <a:defRPr/>
                  </a:pPr>
                  <a:r>
                    <a:rPr lang="en-US" altLang="zh-CN" sz="1200" kern="0" dirty="0" smtClean="0">
                      <a:solidFill>
                        <a:srgbClr val="FBFEE2"/>
                      </a:solidFill>
                      <a:latin typeface="+mn-ea"/>
                    </a:rPr>
                    <a:t>(</a:t>
                  </a:r>
                  <a:r>
                    <a:rPr lang="zh-CN" altLang="en-US" sz="1200" kern="0" dirty="0" smtClean="0">
                      <a:solidFill>
                        <a:srgbClr val="FBFEE2"/>
                      </a:solidFill>
                      <a:latin typeface="+mn-ea"/>
                    </a:rPr>
                    <a:t>策略配置</a:t>
                  </a:r>
                  <a:r>
                    <a:rPr lang="en-US" altLang="zh-CN" sz="1200" kern="0" dirty="0" smtClean="0">
                      <a:solidFill>
                        <a:srgbClr val="FBFEE2"/>
                      </a:solidFill>
                      <a:latin typeface="+mn-ea"/>
                    </a:rPr>
                    <a:t>)</a:t>
                  </a:r>
                  <a:endParaRPr kumimoji="0" lang="zh-CN" altLang="en-US" sz="1200" b="0" i="0" u="none" strike="noStrike" kern="0" cap="none" spc="0" normalizeH="0" baseline="0" noProof="0" dirty="0">
                    <a:ln>
                      <a:noFill/>
                    </a:ln>
                    <a:solidFill>
                      <a:srgbClr val="FBFEE2"/>
                    </a:solidFill>
                    <a:effectLst/>
                    <a:uLnTx/>
                    <a:uFillTx/>
                    <a:latin typeface="+mn-ea"/>
                    <a:cs typeface="+mn-cs"/>
                  </a:endParaRPr>
                </a:p>
              </p:txBody>
            </p:sp>
            <p:sp>
              <p:nvSpPr>
                <p:cNvPr id="21" name="TextBox 20"/>
                <p:cNvSpPr txBox="1"/>
                <p:nvPr/>
              </p:nvSpPr>
              <p:spPr>
                <a:xfrm>
                  <a:off x="8809880" y="4207439"/>
                  <a:ext cx="1291954" cy="246221"/>
                </a:xfrm>
                <a:prstGeom prst="rect">
                  <a:avLst/>
                </a:prstGeom>
                <a:noFill/>
                <a:ln>
                  <a:solidFill>
                    <a:schemeClr val="tx2">
                      <a:lumMod val="60000"/>
                      <a:lumOff val="40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b="1" kern="0" dirty="0" smtClean="0">
                      <a:solidFill>
                        <a:srgbClr val="414F5C"/>
                      </a:solidFill>
                      <a:latin typeface="+mn-ea"/>
                    </a:rPr>
                    <a:t>策略开发</a:t>
                  </a:r>
                  <a:endParaRPr kumimoji="0" lang="zh-CN" altLang="en-US" sz="1000" b="1" i="0" u="none" strike="noStrike" kern="0" cap="none" spc="0" normalizeH="0" baseline="0" noProof="0" dirty="0">
                    <a:ln>
                      <a:noFill/>
                    </a:ln>
                    <a:solidFill>
                      <a:srgbClr val="414F5C"/>
                    </a:solidFill>
                    <a:effectLst/>
                    <a:uLnTx/>
                    <a:uFillTx/>
                    <a:latin typeface="+mn-ea"/>
                  </a:endParaRPr>
                </a:p>
              </p:txBody>
            </p:sp>
            <p:sp>
              <p:nvSpPr>
                <p:cNvPr id="22" name="TextBox 21"/>
                <p:cNvSpPr txBox="1"/>
                <p:nvPr/>
              </p:nvSpPr>
              <p:spPr>
                <a:xfrm>
                  <a:off x="8712654" y="4423872"/>
                  <a:ext cx="1886574" cy="1131079"/>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多因子选股策略</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lvl="0">
                    <a:lnSpc>
                      <a:spcPct val="150000"/>
                    </a:lnSpc>
                    <a:defRPr/>
                  </a:pPr>
                  <a:r>
                    <a:rPr lang="en-US" altLang="zh-CN" sz="900" b="1" kern="0" dirty="0" smtClean="0">
                      <a:solidFill>
                        <a:srgbClr val="4472C4">
                          <a:lumMod val="50000"/>
                        </a:srgbClr>
                      </a:solidFill>
                      <a:latin typeface="Times New Roman" pitchFamily="18" charset="0"/>
                      <a:cs typeface="Times New Roman" pitchFamily="18" charset="0"/>
                    </a:rPr>
                    <a:t>- </a:t>
                  </a:r>
                  <a:r>
                    <a:rPr lang="zh-CN" altLang="en-US" sz="900" b="1" kern="0" dirty="0" smtClean="0">
                      <a:solidFill>
                        <a:srgbClr val="4472C4">
                          <a:lumMod val="50000"/>
                        </a:srgbClr>
                      </a:solidFill>
                      <a:latin typeface="Times New Roman" pitchFamily="18" charset="0"/>
                      <a:cs typeface="Times New Roman" pitchFamily="18" charset="0"/>
                    </a:rPr>
                    <a:t>个股</a:t>
                  </a:r>
                  <a:r>
                    <a:rPr lang="en-US" altLang="zh-CN" sz="900" b="1" kern="0" dirty="0" smtClean="0">
                      <a:solidFill>
                        <a:srgbClr val="4472C4">
                          <a:lumMod val="50000"/>
                        </a:srgbClr>
                      </a:solidFill>
                      <a:latin typeface="Times New Roman" pitchFamily="18" charset="0"/>
                      <a:cs typeface="Times New Roman" pitchFamily="18" charset="0"/>
                    </a:rPr>
                    <a:t>CTA</a:t>
                  </a:r>
                  <a:r>
                    <a:rPr lang="zh-CN" altLang="en-US" sz="900" b="1" kern="0" dirty="0" smtClean="0">
                      <a:solidFill>
                        <a:srgbClr val="4472C4">
                          <a:lumMod val="50000"/>
                        </a:srgbClr>
                      </a:solidFill>
                      <a:latin typeface="Times New Roman" pitchFamily="18" charset="0"/>
                      <a:cs typeface="Times New Roman" pitchFamily="18" charset="0"/>
                    </a:rPr>
                    <a:t>策略、配对交易策略</a:t>
                  </a:r>
                  <a:endParaRPr lang="en-US" altLang="zh-CN" sz="900" b="1" kern="0" dirty="0" smtClean="0">
                    <a:solidFill>
                      <a:srgbClr val="4472C4">
                        <a:lumMod val="50000"/>
                      </a:srgbClr>
                    </a:solidFill>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期货</a:t>
                  </a: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CTA</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策略（投机、套利）</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lvl="0">
                    <a:lnSpc>
                      <a:spcPct val="150000"/>
                    </a:lnSpc>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lang="zh-CN" altLang="en-US" sz="900" b="1" kern="0" dirty="0" smtClean="0">
                      <a:solidFill>
                        <a:srgbClr val="4472C4">
                          <a:lumMod val="50000"/>
                        </a:srgbClr>
                      </a:solidFill>
                      <a:latin typeface="Times New Roman" pitchFamily="18" charset="0"/>
                      <a:cs typeface="Times New Roman" pitchFamily="18" charset="0"/>
                    </a:rPr>
                    <a:t>期权策略（投机、套利）</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p>
              </p:txBody>
            </p:sp>
            <p:cxnSp>
              <p:nvCxnSpPr>
                <p:cNvPr id="23" name="直接箭头连接符 22"/>
                <p:cNvCxnSpPr>
                  <a:stCxn id="8" idx="2"/>
                  <a:endCxn id="16" idx="0"/>
                </p:cNvCxnSpPr>
                <p:nvPr/>
              </p:nvCxnSpPr>
              <p:spPr>
                <a:xfrm rot="16200000" flipH="1">
                  <a:off x="7254622" y="2476700"/>
                  <a:ext cx="832165" cy="559"/>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6" idx="2"/>
                  <a:endCxn id="20" idx="0"/>
                </p:cNvCxnSpPr>
                <p:nvPr/>
              </p:nvCxnSpPr>
              <p:spPr>
                <a:xfrm rot="5400000">
                  <a:off x="7254882" y="3705161"/>
                  <a:ext cx="832200" cy="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7076425" y="1331879"/>
                  <a:ext cx="3700606" cy="324000"/>
                </a:xfrm>
                <a:prstGeom prst="roundRect">
                  <a:avLst>
                    <a:gd name="adj" fmla="val 0"/>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spcAft>
                      <a:spcPts val="2133"/>
                    </a:spcAft>
                    <a:buClrTx/>
                    <a:buSzTx/>
                    <a:buFontTx/>
                    <a:buNone/>
                    <a:tabLst/>
                    <a:defRPr/>
                  </a:pPr>
                  <a:r>
                    <a:rPr kumimoji="0" lang="zh-CN" altLang="en-US" sz="1600" b="0" i="0" u="none" strike="noStrike" kern="0" cap="none" spc="0" normalizeH="0" baseline="0" noProof="0" dirty="0" smtClean="0">
                      <a:ln>
                        <a:noFill/>
                      </a:ln>
                      <a:solidFill>
                        <a:srgbClr val="FBFEE2"/>
                      </a:solidFill>
                      <a:effectLst/>
                      <a:uLnTx/>
                      <a:uFillTx/>
                      <a:latin typeface="微软雅黑" panose="020B0503020204020204" pitchFamily="34" charset="-122"/>
                      <a:ea typeface="微软雅黑" panose="020B0503020204020204" pitchFamily="34" charset="-122"/>
                      <a:cs typeface="+mn-cs"/>
                    </a:rPr>
                    <a:t>模型</a:t>
                  </a:r>
                  <a:r>
                    <a:rPr kumimoji="0" lang="en-US" altLang="zh-CN" sz="1600" b="0" i="0" u="none" strike="noStrike" kern="0" cap="none" spc="0" normalizeH="0" baseline="0" noProof="0" dirty="0" smtClean="0">
                      <a:ln>
                        <a:noFill/>
                      </a:ln>
                      <a:solidFill>
                        <a:srgbClr val="FBFEE2"/>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smtClean="0">
                      <a:ln>
                        <a:noFill/>
                      </a:ln>
                      <a:solidFill>
                        <a:srgbClr val="FBFEE2"/>
                      </a:solidFill>
                      <a:effectLst/>
                      <a:uLnTx/>
                      <a:uFillTx/>
                      <a:latin typeface="微软雅黑" panose="020B0503020204020204" pitchFamily="34" charset="-122"/>
                      <a:ea typeface="微软雅黑" panose="020B0503020204020204" pitchFamily="34" charset="-122"/>
                      <a:cs typeface="+mn-cs"/>
                    </a:rPr>
                    <a:t>方法论</a:t>
                  </a:r>
                  <a:endParaRPr kumimoji="0" lang="zh-CN" altLang="en-US" sz="1600" b="0" i="0" u="none" strike="noStrike" kern="0" cap="none" spc="0" normalizeH="0" baseline="0" noProof="0" dirty="0">
                    <a:ln>
                      <a:noFill/>
                    </a:ln>
                    <a:solidFill>
                      <a:srgbClr val="FBFEE2"/>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6" name="组合 25"/>
            <p:cNvGrpSpPr/>
            <p:nvPr/>
          </p:nvGrpSpPr>
          <p:grpSpPr>
            <a:xfrm>
              <a:off x="222105" y="1824714"/>
              <a:ext cx="3700606" cy="4223550"/>
              <a:chOff x="3144837" y="1333941"/>
              <a:chExt cx="3700606" cy="4223550"/>
            </a:xfrm>
          </p:grpSpPr>
          <p:sp>
            <p:nvSpPr>
              <p:cNvPr id="27" name="矩形 26"/>
              <p:cNvSpPr/>
              <p:nvPr/>
            </p:nvSpPr>
            <p:spPr>
              <a:xfrm>
                <a:off x="3145396" y="1333941"/>
                <a:ext cx="3700047" cy="4193384"/>
              </a:xfrm>
              <a:prstGeom prst="rect">
                <a:avLst/>
              </a:prstGeom>
              <a:solidFill>
                <a:schemeClr val="tx2">
                  <a:lumMod val="20000"/>
                  <a:lumOff val="80000"/>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grpSp>
            <p:nvGrpSpPr>
              <p:cNvPr id="26" name="组合 59"/>
              <p:cNvGrpSpPr/>
              <p:nvPr/>
            </p:nvGrpSpPr>
            <p:grpSpPr>
              <a:xfrm>
                <a:off x="3144837" y="1334419"/>
                <a:ext cx="3700606" cy="4223072"/>
                <a:chOff x="7076425" y="1331879"/>
                <a:chExt cx="3700606" cy="4223072"/>
              </a:xfrm>
            </p:grpSpPr>
            <p:sp>
              <p:nvSpPr>
                <p:cNvPr id="31" name="矩形 30"/>
                <p:cNvSpPr/>
                <p:nvPr/>
              </p:nvSpPr>
              <p:spPr>
                <a:xfrm>
                  <a:off x="8265275" y="1664898"/>
                  <a:ext cx="2511756" cy="1214400"/>
                </a:xfrm>
                <a:prstGeom prst="rect">
                  <a:avLst/>
                </a:prstGeom>
                <a:solidFill>
                  <a:srgbClr val="5B9BD5">
                    <a:lumMod val="40000"/>
                    <a:lumOff val="6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sp>
              <p:nvSpPr>
                <p:cNvPr id="32" name="圆角矩形 31"/>
                <p:cNvSpPr/>
                <p:nvPr/>
              </p:nvSpPr>
              <p:spPr>
                <a:xfrm>
                  <a:off x="7076425" y="1664898"/>
                  <a:ext cx="1188000" cy="396000"/>
                </a:xfrm>
                <a:prstGeom prst="roundRect">
                  <a:avLst>
                    <a:gd name="adj" fmla="val 0"/>
                  </a:avLst>
                </a:prstGeom>
                <a:solidFill>
                  <a:srgbClr val="5B9BD5">
                    <a:lumMod val="75000"/>
                  </a:srgb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buClrTx/>
                    <a:buSzTx/>
                    <a:buFontTx/>
                    <a:buNone/>
                    <a:tabLst/>
                    <a:defRPr/>
                  </a:pPr>
                  <a:r>
                    <a:rPr kumimoji="0" lang="zh-CN" altLang="en-US" sz="1200" b="0" i="0" u="none" strike="noStrike" kern="0" cap="none" spc="0" normalizeH="0" baseline="0" noProof="0" dirty="0" smtClean="0">
                      <a:ln>
                        <a:noFill/>
                      </a:ln>
                      <a:solidFill>
                        <a:srgbClr val="FBFEE2"/>
                      </a:solidFill>
                      <a:effectLst/>
                      <a:uLnTx/>
                      <a:uFillTx/>
                      <a:latin typeface="+mn-ea"/>
                      <a:cs typeface="+mn-cs"/>
                    </a:rPr>
                    <a:t>宏观</a:t>
                  </a:r>
                  <a:endParaRPr kumimoji="0" lang="en-US" altLang="zh-CN" sz="1200" b="0" i="0" u="none" strike="noStrike" kern="0" cap="none" spc="0" normalizeH="0" baseline="0" noProof="0" dirty="0" smtClean="0">
                    <a:ln>
                      <a:noFill/>
                    </a:ln>
                    <a:solidFill>
                      <a:srgbClr val="FBFEE2"/>
                    </a:solidFill>
                    <a:effectLst/>
                    <a:uLnTx/>
                    <a:uFillTx/>
                    <a:latin typeface="+mn-ea"/>
                    <a:cs typeface="+mn-cs"/>
                  </a:endParaRPr>
                </a:p>
              </p:txBody>
            </p:sp>
            <p:sp>
              <p:nvSpPr>
                <p:cNvPr id="33" name="矩形 32"/>
                <p:cNvSpPr/>
                <p:nvPr/>
              </p:nvSpPr>
              <p:spPr>
                <a:xfrm>
                  <a:off x="8265275" y="2893063"/>
                  <a:ext cx="2511756" cy="1214400"/>
                </a:xfrm>
                <a:prstGeom prst="rect">
                  <a:avLst/>
                </a:prstGeom>
                <a:solidFill>
                  <a:srgbClr val="5B9BD5">
                    <a:lumMod val="40000"/>
                    <a:lumOff val="6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sp>
              <p:nvSpPr>
                <p:cNvPr id="34" name="圆角矩形 33"/>
                <p:cNvSpPr/>
                <p:nvPr/>
              </p:nvSpPr>
              <p:spPr>
                <a:xfrm>
                  <a:off x="7076984" y="2893063"/>
                  <a:ext cx="1188000" cy="396000"/>
                </a:xfrm>
                <a:prstGeom prst="roundRect">
                  <a:avLst>
                    <a:gd name="adj" fmla="val 0"/>
                  </a:avLst>
                </a:prstGeom>
                <a:solidFill>
                  <a:srgbClr val="5B9BD5">
                    <a:lumMod val="75000"/>
                  </a:srgb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buClrTx/>
                    <a:buSzTx/>
                    <a:buFontTx/>
                    <a:buNone/>
                    <a:tabLst/>
                    <a:defRPr/>
                  </a:pPr>
                  <a:r>
                    <a:rPr lang="zh-CN" altLang="en-US" sz="1200" kern="0" dirty="0" smtClean="0">
                      <a:solidFill>
                        <a:srgbClr val="FBFEE2"/>
                      </a:solidFill>
                      <a:latin typeface="+mn-ea"/>
                    </a:rPr>
                    <a:t>中</a:t>
                  </a:r>
                  <a:r>
                    <a:rPr kumimoji="0" lang="zh-CN" altLang="en-US" sz="1200" b="0" i="0" u="none" strike="noStrike" kern="0" cap="none" spc="0" normalizeH="0" baseline="0" noProof="0" dirty="0" smtClean="0">
                      <a:ln>
                        <a:noFill/>
                      </a:ln>
                      <a:solidFill>
                        <a:srgbClr val="FBFEE2"/>
                      </a:solidFill>
                      <a:effectLst/>
                      <a:uLnTx/>
                      <a:uFillTx/>
                      <a:latin typeface="+mn-ea"/>
                      <a:cs typeface="+mn-cs"/>
                    </a:rPr>
                    <a:t>观</a:t>
                  </a:r>
                  <a:endParaRPr kumimoji="0" lang="en-US" altLang="zh-CN" sz="1200" b="0" i="0" u="none" strike="noStrike" kern="0" cap="none" spc="0" normalizeH="0" baseline="0" noProof="0" dirty="0" smtClean="0">
                    <a:ln>
                      <a:noFill/>
                    </a:ln>
                    <a:solidFill>
                      <a:srgbClr val="FBFEE2"/>
                    </a:solidFill>
                    <a:effectLst/>
                    <a:uLnTx/>
                    <a:uFillTx/>
                    <a:latin typeface="+mn-ea"/>
                    <a:cs typeface="+mn-cs"/>
                  </a:endParaRPr>
                </a:p>
              </p:txBody>
            </p:sp>
            <p:sp>
              <p:nvSpPr>
                <p:cNvPr id="35" name="TextBox 34"/>
                <p:cNvSpPr txBox="1"/>
                <p:nvPr/>
              </p:nvSpPr>
              <p:spPr>
                <a:xfrm>
                  <a:off x="8812737" y="2973850"/>
                  <a:ext cx="1291954" cy="246221"/>
                </a:xfrm>
                <a:prstGeom prst="rect">
                  <a:avLst/>
                </a:prstGeom>
                <a:noFill/>
                <a:ln>
                  <a:solidFill>
                    <a:schemeClr val="tx2">
                      <a:lumMod val="60000"/>
                      <a:lumOff val="40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414F5C"/>
                      </a:solidFill>
                      <a:effectLst/>
                      <a:uLnTx/>
                      <a:uFillTx/>
                      <a:latin typeface="+mn-ea"/>
                    </a:rPr>
                    <a:t>行业与产业数据</a:t>
                  </a:r>
                  <a:endParaRPr kumimoji="0" lang="zh-CN" altLang="en-US" sz="1000" b="1" i="0" u="none" strike="noStrike" kern="0" cap="none" spc="0" normalizeH="0" baseline="0" noProof="0" dirty="0">
                    <a:ln>
                      <a:noFill/>
                    </a:ln>
                    <a:solidFill>
                      <a:srgbClr val="414F5C"/>
                    </a:solidFill>
                    <a:effectLst/>
                    <a:uLnTx/>
                    <a:uFillTx/>
                    <a:latin typeface="+mn-ea"/>
                  </a:endParaRPr>
                </a:p>
              </p:txBody>
            </p:sp>
            <p:sp>
              <p:nvSpPr>
                <p:cNvPr id="36" name="TextBox 35"/>
                <p:cNvSpPr txBox="1"/>
                <p:nvPr/>
              </p:nvSpPr>
              <p:spPr>
                <a:xfrm>
                  <a:off x="8715511" y="3190283"/>
                  <a:ext cx="1297465" cy="923330"/>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农业牧渔</a:t>
                  </a:r>
                  <a:endParaRPr lang="en-US" altLang="zh-CN" sz="900" b="1" kern="0" dirty="0" smtClean="0">
                    <a:solidFill>
                      <a:srgbClr val="4472C4">
                        <a:lumMod val="50000"/>
                      </a:srgbClr>
                    </a:solidFill>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食品饮料</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TMT</a:t>
                  </a: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p>
              </p:txBody>
            </p:sp>
            <p:sp>
              <p:nvSpPr>
                <p:cNvPr id="37" name="矩形 36"/>
                <p:cNvSpPr/>
                <p:nvPr/>
              </p:nvSpPr>
              <p:spPr>
                <a:xfrm>
                  <a:off x="8265270" y="4121263"/>
                  <a:ext cx="2511756" cy="1404000"/>
                </a:xfrm>
                <a:prstGeom prst="rect">
                  <a:avLst/>
                </a:prstGeom>
                <a:solidFill>
                  <a:srgbClr val="5B9BD5">
                    <a:lumMod val="40000"/>
                    <a:lumOff val="6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sp>
              <p:nvSpPr>
                <p:cNvPr id="38" name="圆角矩形 37"/>
                <p:cNvSpPr/>
                <p:nvPr/>
              </p:nvSpPr>
              <p:spPr>
                <a:xfrm>
                  <a:off x="7076979" y="4121263"/>
                  <a:ext cx="1188000" cy="396000"/>
                </a:xfrm>
                <a:prstGeom prst="roundRect">
                  <a:avLst>
                    <a:gd name="adj" fmla="val 0"/>
                  </a:avLst>
                </a:prstGeom>
                <a:solidFill>
                  <a:srgbClr val="5B9BD5">
                    <a:lumMod val="75000"/>
                  </a:srgb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buClrTx/>
                    <a:buSzTx/>
                    <a:buFontTx/>
                    <a:buNone/>
                    <a:tabLst/>
                    <a:defRPr/>
                  </a:pPr>
                  <a:r>
                    <a:rPr kumimoji="0" lang="zh-CN" altLang="en-US" sz="1200" b="0" i="0" u="none" strike="noStrike" kern="0" cap="none" spc="0" normalizeH="0" baseline="0" noProof="0" dirty="0" smtClean="0">
                      <a:ln>
                        <a:noFill/>
                      </a:ln>
                      <a:solidFill>
                        <a:srgbClr val="FBFEE2"/>
                      </a:solidFill>
                      <a:effectLst/>
                      <a:uLnTx/>
                      <a:uFillTx/>
                      <a:latin typeface="+mn-ea"/>
                      <a:cs typeface="+mn-cs"/>
                    </a:rPr>
                    <a:t>微观</a:t>
                  </a:r>
                  <a:endParaRPr kumimoji="0" lang="en-US" altLang="zh-CN" sz="1200" b="0" i="0" u="none" strike="noStrike" kern="0" cap="none" spc="0" normalizeH="0" baseline="0" noProof="0" dirty="0" smtClean="0">
                    <a:ln>
                      <a:noFill/>
                    </a:ln>
                    <a:solidFill>
                      <a:srgbClr val="FBFEE2"/>
                    </a:solidFill>
                    <a:effectLst/>
                    <a:uLnTx/>
                    <a:uFillTx/>
                    <a:latin typeface="+mn-ea"/>
                    <a:cs typeface="+mn-cs"/>
                  </a:endParaRPr>
                </a:p>
              </p:txBody>
            </p:sp>
            <p:sp>
              <p:nvSpPr>
                <p:cNvPr id="39" name="TextBox 38"/>
                <p:cNvSpPr txBox="1"/>
                <p:nvPr/>
              </p:nvSpPr>
              <p:spPr>
                <a:xfrm>
                  <a:off x="8809880" y="4207439"/>
                  <a:ext cx="1291954" cy="246221"/>
                </a:xfrm>
                <a:prstGeom prst="rect">
                  <a:avLst/>
                </a:prstGeom>
                <a:noFill/>
                <a:ln>
                  <a:solidFill>
                    <a:schemeClr val="tx2">
                      <a:lumMod val="60000"/>
                      <a:lumOff val="40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b="1" kern="0" dirty="0" smtClean="0">
                      <a:solidFill>
                        <a:srgbClr val="414F5C"/>
                      </a:solidFill>
                      <a:latin typeface="+mn-ea"/>
                    </a:rPr>
                    <a:t>微观数据</a:t>
                  </a:r>
                  <a:endParaRPr kumimoji="0" lang="zh-CN" altLang="en-US" sz="1000" b="1" i="0" u="none" strike="noStrike" kern="0" cap="none" spc="0" normalizeH="0" baseline="0" noProof="0" dirty="0">
                    <a:ln>
                      <a:noFill/>
                    </a:ln>
                    <a:solidFill>
                      <a:srgbClr val="414F5C"/>
                    </a:solidFill>
                    <a:effectLst/>
                    <a:uLnTx/>
                    <a:uFillTx/>
                    <a:latin typeface="+mn-ea"/>
                  </a:endParaRPr>
                </a:p>
              </p:txBody>
            </p:sp>
            <p:sp>
              <p:nvSpPr>
                <p:cNvPr id="40" name="TextBox 39"/>
                <p:cNvSpPr txBox="1"/>
                <p:nvPr/>
              </p:nvSpPr>
              <p:spPr>
                <a:xfrm>
                  <a:off x="8712654" y="4423872"/>
                  <a:ext cx="1886574" cy="1131079"/>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价格、交易量、持仓量</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lvl="0">
                    <a:lnSpc>
                      <a:spcPct val="150000"/>
                    </a:lnSpc>
                    <a:defRPr/>
                  </a:pPr>
                  <a:r>
                    <a:rPr lang="en-US" altLang="zh-CN" sz="900" b="1" kern="0" dirty="0" smtClean="0">
                      <a:solidFill>
                        <a:srgbClr val="4472C4">
                          <a:lumMod val="50000"/>
                        </a:srgbClr>
                      </a:solidFill>
                      <a:latin typeface="Times New Roman" pitchFamily="18" charset="0"/>
                      <a:cs typeface="Times New Roman" pitchFamily="18" charset="0"/>
                    </a:rPr>
                    <a:t>- </a:t>
                  </a:r>
                  <a:r>
                    <a:rPr lang="zh-CN" altLang="en-US" sz="900" b="1" kern="0" dirty="0" smtClean="0">
                      <a:solidFill>
                        <a:srgbClr val="4472C4">
                          <a:lumMod val="50000"/>
                        </a:srgbClr>
                      </a:solidFill>
                      <a:latin typeface="Times New Roman" pitchFamily="18" charset="0"/>
                      <a:cs typeface="Times New Roman" pitchFamily="18" charset="0"/>
                    </a:rPr>
                    <a:t>资金流向</a:t>
                  </a:r>
                  <a:endParaRPr lang="en-US" altLang="zh-CN" sz="900" b="1" kern="0" dirty="0" smtClean="0">
                    <a:solidFill>
                      <a:srgbClr val="4472C4">
                        <a:lumMod val="50000"/>
                      </a:srgbClr>
                    </a:solidFill>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期货升贴水</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lvl="0">
                    <a:lnSpc>
                      <a:spcPct val="150000"/>
                    </a:lnSpc>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VIX</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波动率</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p>
              </p:txBody>
            </p:sp>
            <p:cxnSp>
              <p:nvCxnSpPr>
                <p:cNvPr id="42" name="直接箭头连接符 41"/>
                <p:cNvCxnSpPr>
                  <a:stCxn id="32" idx="2"/>
                  <a:endCxn id="34" idx="0"/>
                </p:cNvCxnSpPr>
                <p:nvPr/>
              </p:nvCxnSpPr>
              <p:spPr>
                <a:xfrm rot="16200000" flipH="1">
                  <a:off x="7254622" y="2476700"/>
                  <a:ext cx="832165" cy="559"/>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4" idx="2"/>
                  <a:endCxn id="38" idx="0"/>
                </p:cNvCxnSpPr>
                <p:nvPr/>
              </p:nvCxnSpPr>
              <p:spPr>
                <a:xfrm rot="5400000">
                  <a:off x="7254882" y="3705161"/>
                  <a:ext cx="832200" cy="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7076425" y="1331879"/>
                  <a:ext cx="3700606" cy="324000"/>
                </a:xfrm>
                <a:prstGeom prst="roundRect">
                  <a:avLst>
                    <a:gd name="adj" fmla="val 0"/>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spcAft>
                      <a:spcPts val="2133"/>
                    </a:spcAft>
                    <a:buClrTx/>
                    <a:buSzTx/>
                    <a:buFontTx/>
                    <a:buNone/>
                    <a:tabLst/>
                    <a:defRPr/>
                  </a:pPr>
                  <a:r>
                    <a:rPr kumimoji="0" lang="zh-CN" altLang="en-US" sz="1600" b="0" i="0" u="none" strike="noStrike" kern="0" cap="none" spc="0" normalizeH="0" baseline="0" noProof="0" dirty="0" smtClean="0">
                      <a:ln>
                        <a:noFill/>
                      </a:ln>
                      <a:solidFill>
                        <a:srgbClr val="FBFEE2"/>
                      </a:solidFill>
                      <a:effectLst/>
                      <a:uLnTx/>
                      <a:uFillTx/>
                      <a:latin typeface="微软雅黑" panose="020B0503020204020204" pitchFamily="34" charset="-122"/>
                      <a:ea typeface="微软雅黑" panose="020B0503020204020204" pitchFamily="34" charset="-122"/>
                      <a:cs typeface="+mn-cs"/>
                    </a:rPr>
                    <a:t>数据源</a:t>
                  </a:r>
                  <a:endParaRPr kumimoji="0" lang="zh-CN" altLang="en-US" sz="1600" b="0" i="0" u="none" strike="noStrike" kern="0" cap="none" spc="0" normalizeH="0" baseline="0" noProof="0" dirty="0">
                    <a:ln>
                      <a:noFill/>
                    </a:ln>
                    <a:solidFill>
                      <a:srgbClr val="FBFEE2"/>
                    </a:solidFill>
                    <a:effectLst/>
                    <a:uLnTx/>
                    <a:uFillTx/>
                    <a:latin typeface="微软雅黑" panose="020B0503020204020204" pitchFamily="34" charset="-122"/>
                    <a:ea typeface="微软雅黑" panose="020B0503020204020204" pitchFamily="34" charset="-122"/>
                    <a:cs typeface="+mn-cs"/>
                  </a:endParaRPr>
                </a:p>
              </p:txBody>
            </p:sp>
          </p:grpSp>
          <p:sp>
            <p:nvSpPr>
              <p:cNvPr id="29" name="TextBox 28"/>
              <p:cNvSpPr txBox="1"/>
              <p:nvPr/>
            </p:nvSpPr>
            <p:spPr>
              <a:xfrm>
                <a:off x="4896813" y="1728226"/>
                <a:ext cx="1291954" cy="246221"/>
              </a:xfrm>
              <a:prstGeom prst="rect">
                <a:avLst/>
              </a:prstGeom>
              <a:noFill/>
              <a:ln>
                <a:solidFill>
                  <a:schemeClr val="tx2">
                    <a:lumMod val="60000"/>
                    <a:lumOff val="40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414F5C"/>
                    </a:solidFill>
                    <a:effectLst/>
                    <a:uLnTx/>
                    <a:uFillTx/>
                    <a:latin typeface="+mn-ea"/>
                  </a:rPr>
                  <a:t>宏观数据</a:t>
                </a:r>
                <a:endParaRPr kumimoji="0" lang="zh-CN" altLang="en-US" sz="1000" b="1" i="0" u="none" strike="noStrike" kern="0" cap="none" spc="0" normalizeH="0" baseline="0" noProof="0" dirty="0">
                  <a:ln>
                    <a:noFill/>
                  </a:ln>
                  <a:solidFill>
                    <a:srgbClr val="414F5C"/>
                  </a:solidFill>
                  <a:effectLst/>
                  <a:uLnTx/>
                  <a:uFillTx/>
                  <a:latin typeface="+mn-ea"/>
                </a:endParaRPr>
              </a:p>
            </p:txBody>
          </p:sp>
          <p:sp>
            <p:nvSpPr>
              <p:cNvPr id="30" name="TextBox 29"/>
              <p:cNvSpPr txBox="1"/>
              <p:nvPr/>
            </p:nvSpPr>
            <p:spPr>
              <a:xfrm>
                <a:off x="4808133" y="1944659"/>
                <a:ext cx="1297465" cy="923330"/>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经济、工业、贸易</a:t>
                </a:r>
                <a:endParaRPr lang="en-US" altLang="zh-CN" sz="900" b="1" kern="0" dirty="0" smtClean="0">
                  <a:solidFill>
                    <a:srgbClr val="4472C4">
                      <a:lumMod val="50000"/>
                    </a:srgbClr>
                  </a:solidFill>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固定资产投资</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利率汇率</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p>
            </p:txBody>
          </p:sp>
        </p:grpSp>
        <p:grpSp>
          <p:nvGrpSpPr>
            <p:cNvPr id="28" name="组合 44"/>
            <p:cNvGrpSpPr/>
            <p:nvPr/>
          </p:nvGrpSpPr>
          <p:grpSpPr>
            <a:xfrm>
              <a:off x="4229179" y="1821224"/>
              <a:ext cx="3700606" cy="4227835"/>
              <a:chOff x="4143719" y="1330451"/>
              <a:chExt cx="3700606" cy="4227835"/>
            </a:xfrm>
          </p:grpSpPr>
          <p:sp>
            <p:nvSpPr>
              <p:cNvPr id="46" name="矩形 45"/>
              <p:cNvSpPr/>
              <p:nvPr/>
            </p:nvSpPr>
            <p:spPr>
              <a:xfrm>
                <a:off x="4144278" y="1330451"/>
                <a:ext cx="3700047" cy="4193384"/>
              </a:xfrm>
              <a:prstGeom prst="rect">
                <a:avLst/>
              </a:prstGeom>
              <a:solidFill>
                <a:schemeClr val="tx2">
                  <a:lumMod val="20000"/>
                  <a:lumOff val="80000"/>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grpSp>
            <p:nvGrpSpPr>
              <p:cNvPr id="45" name="组合 82"/>
              <p:cNvGrpSpPr/>
              <p:nvPr/>
            </p:nvGrpSpPr>
            <p:grpSpPr>
              <a:xfrm>
                <a:off x="4143719" y="1335214"/>
                <a:ext cx="3700606" cy="4223072"/>
                <a:chOff x="7076425" y="1331879"/>
                <a:chExt cx="3700606" cy="4223072"/>
              </a:xfrm>
            </p:grpSpPr>
            <p:sp>
              <p:nvSpPr>
                <p:cNvPr id="48" name="矩形 47"/>
                <p:cNvSpPr/>
                <p:nvPr/>
              </p:nvSpPr>
              <p:spPr>
                <a:xfrm>
                  <a:off x="8265275" y="1664898"/>
                  <a:ext cx="2511756" cy="1214400"/>
                </a:xfrm>
                <a:prstGeom prst="rect">
                  <a:avLst/>
                </a:prstGeom>
                <a:solidFill>
                  <a:srgbClr val="5B9BD5">
                    <a:lumMod val="40000"/>
                    <a:lumOff val="6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sp>
              <p:nvSpPr>
                <p:cNvPr id="49" name="圆角矩形 48"/>
                <p:cNvSpPr/>
                <p:nvPr/>
              </p:nvSpPr>
              <p:spPr>
                <a:xfrm>
                  <a:off x="7076425" y="1664898"/>
                  <a:ext cx="1188000" cy="396000"/>
                </a:xfrm>
                <a:prstGeom prst="roundRect">
                  <a:avLst>
                    <a:gd name="adj" fmla="val 0"/>
                  </a:avLst>
                </a:prstGeom>
                <a:solidFill>
                  <a:srgbClr val="5B9BD5">
                    <a:lumMod val="75000"/>
                  </a:srgb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buClrTx/>
                    <a:buSzTx/>
                    <a:buFontTx/>
                    <a:buNone/>
                    <a:tabLst/>
                    <a:defRPr/>
                  </a:pPr>
                  <a:r>
                    <a:rPr kumimoji="0" lang="zh-CN" altLang="en-US" sz="1200" b="0" i="0" u="none" strike="noStrike" kern="0" cap="none" spc="0" normalizeH="0" baseline="0" noProof="0" dirty="0" smtClean="0">
                      <a:ln>
                        <a:noFill/>
                      </a:ln>
                      <a:solidFill>
                        <a:srgbClr val="FBFEE2"/>
                      </a:solidFill>
                      <a:effectLst/>
                      <a:uLnTx/>
                      <a:uFillTx/>
                      <a:latin typeface="+mn-ea"/>
                      <a:cs typeface="+mn-cs"/>
                    </a:rPr>
                    <a:t>常规</a:t>
                  </a:r>
                  <a:endParaRPr kumimoji="0" lang="zh-CN" altLang="en-US" sz="1200" b="0" i="0" u="none" strike="noStrike" kern="0" cap="none" spc="0" normalizeH="0" baseline="0" noProof="0" dirty="0">
                    <a:ln>
                      <a:noFill/>
                    </a:ln>
                    <a:solidFill>
                      <a:srgbClr val="FBFEE2"/>
                    </a:solidFill>
                    <a:effectLst/>
                    <a:uLnTx/>
                    <a:uFillTx/>
                    <a:latin typeface="+mn-ea"/>
                    <a:cs typeface="+mn-cs"/>
                  </a:endParaRPr>
                </a:p>
              </p:txBody>
            </p:sp>
            <p:sp>
              <p:nvSpPr>
                <p:cNvPr id="50" name="矩形 49"/>
                <p:cNvSpPr/>
                <p:nvPr/>
              </p:nvSpPr>
              <p:spPr>
                <a:xfrm>
                  <a:off x="8265275" y="2893063"/>
                  <a:ext cx="2511756" cy="1214400"/>
                </a:xfrm>
                <a:prstGeom prst="rect">
                  <a:avLst/>
                </a:prstGeom>
                <a:solidFill>
                  <a:srgbClr val="5B9BD5">
                    <a:lumMod val="40000"/>
                    <a:lumOff val="6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sp>
              <p:nvSpPr>
                <p:cNvPr id="51" name="圆角矩形 50"/>
                <p:cNvSpPr/>
                <p:nvPr/>
              </p:nvSpPr>
              <p:spPr>
                <a:xfrm>
                  <a:off x="7076984" y="2893063"/>
                  <a:ext cx="1188000" cy="396000"/>
                </a:xfrm>
                <a:prstGeom prst="roundRect">
                  <a:avLst>
                    <a:gd name="adj" fmla="val 0"/>
                  </a:avLst>
                </a:prstGeom>
                <a:solidFill>
                  <a:srgbClr val="5B9BD5">
                    <a:lumMod val="75000"/>
                  </a:srgb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buClrTx/>
                    <a:buSzTx/>
                    <a:buFontTx/>
                    <a:buNone/>
                    <a:tabLst/>
                    <a:defRPr/>
                  </a:pPr>
                  <a:r>
                    <a:rPr kumimoji="0" lang="zh-CN" altLang="en-US" sz="1200" b="0" i="0" u="none" strike="noStrike" kern="0" cap="none" spc="0" normalizeH="0" baseline="0" noProof="0" dirty="0" smtClean="0">
                      <a:ln>
                        <a:noFill/>
                      </a:ln>
                      <a:solidFill>
                        <a:srgbClr val="FBFEE2"/>
                      </a:solidFill>
                      <a:effectLst/>
                      <a:uLnTx/>
                      <a:uFillTx/>
                      <a:latin typeface="+mn-ea"/>
                      <a:cs typeface="+mn-cs"/>
                    </a:rPr>
                    <a:t>新颖</a:t>
                  </a:r>
                  <a:endParaRPr kumimoji="0" lang="zh-CN" altLang="en-US" sz="1200" b="0" i="0" u="none" strike="noStrike" kern="0" cap="none" spc="0" normalizeH="0" baseline="0" noProof="0" dirty="0">
                    <a:ln>
                      <a:noFill/>
                    </a:ln>
                    <a:solidFill>
                      <a:srgbClr val="FBFEE2"/>
                    </a:solidFill>
                    <a:effectLst/>
                    <a:uLnTx/>
                    <a:uFillTx/>
                    <a:latin typeface="+mn-ea"/>
                    <a:cs typeface="+mn-cs"/>
                  </a:endParaRPr>
                </a:p>
              </p:txBody>
            </p:sp>
            <p:sp>
              <p:nvSpPr>
                <p:cNvPr id="52" name="TextBox 51"/>
                <p:cNvSpPr txBox="1"/>
                <p:nvPr/>
              </p:nvSpPr>
              <p:spPr>
                <a:xfrm>
                  <a:off x="8812737" y="2973850"/>
                  <a:ext cx="1291954" cy="246221"/>
                </a:xfrm>
                <a:prstGeom prst="rect">
                  <a:avLst/>
                </a:prstGeom>
                <a:noFill/>
                <a:ln>
                  <a:solidFill>
                    <a:schemeClr val="tx2">
                      <a:lumMod val="60000"/>
                      <a:lumOff val="40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414F5C"/>
                      </a:solidFill>
                      <a:effectLst/>
                      <a:uLnTx/>
                      <a:uFillTx/>
                      <a:latin typeface="+mn-ea"/>
                    </a:rPr>
                    <a:t>新颖工具</a:t>
                  </a:r>
                  <a:endParaRPr kumimoji="0" lang="zh-CN" altLang="en-US" sz="1000" b="1" i="0" u="none" strike="noStrike" kern="0" cap="none" spc="0" normalizeH="0" baseline="0" noProof="0" dirty="0">
                    <a:ln>
                      <a:noFill/>
                    </a:ln>
                    <a:solidFill>
                      <a:srgbClr val="414F5C"/>
                    </a:solidFill>
                    <a:effectLst/>
                    <a:uLnTx/>
                    <a:uFillTx/>
                    <a:latin typeface="+mn-ea"/>
                  </a:endParaRPr>
                </a:p>
              </p:txBody>
            </p:sp>
            <p:sp>
              <p:nvSpPr>
                <p:cNvPr id="53" name="TextBox 52"/>
                <p:cNvSpPr txBox="1"/>
                <p:nvPr/>
              </p:nvSpPr>
              <p:spPr>
                <a:xfrm>
                  <a:off x="8715511" y="3190283"/>
                  <a:ext cx="1297465" cy="923330"/>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深度学习</a:t>
                  </a:r>
                  <a:endParaRPr lang="en-US" altLang="zh-CN" sz="900" b="1" kern="0" dirty="0" smtClean="0">
                    <a:solidFill>
                      <a:srgbClr val="4472C4">
                        <a:lumMod val="50000"/>
                      </a:srgbClr>
                    </a:solidFill>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价值成长轮动</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行业轮动</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p>
              </p:txBody>
            </p:sp>
            <p:sp>
              <p:nvSpPr>
                <p:cNvPr id="54" name="矩形 53"/>
                <p:cNvSpPr/>
                <p:nvPr/>
              </p:nvSpPr>
              <p:spPr>
                <a:xfrm>
                  <a:off x="8265270" y="4121263"/>
                  <a:ext cx="2511756" cy="1404000"/>
                </a:xfrm>
                <a:prstGeom prst="rect">
                  <a:avLst/>
                </a:prstGeom>
                <a:solidFill>
                  <a:srgbClr val="5B9BD5">
                    <a:lumMod val="40000"/>
                    <a:lumOff val="60000"/>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C"/>
                    </a:solidFill>
                    <a:effectLst/>
                    <a:uLnTx/>
                    <a:uFillTx/>
                    <a:latin typeface="Calibri"/>
                    <a:ea typeface="宋体"/>
                    <a:cs typeface="+mn-cs"/>
                  </a:endParaRPr>
                </a:p>
              </p:txBody>
            </p:sp>
            <p:sp>
              <p:nvSpPr>
                <p:cNvPr id="55" name="圆角矩形 54"/>
                <p:cNvSpPr/>
                <p:nvPr/>
              </p:nvSpPr>
              <p:spPr>
                <a:xfrm>
                  <a:off x="7076979" y="4121263"/>
                  <a:ext cx="1188000" cy="396000"/>
                </a:xfrm>
                <a:prstGeom prst="roundRect">
                  <a:avLst>
                    <a:gd name="adj" fmla="val 0"/>
                  </a:avLst>
                </a:prstGeom>
                <a:solidFill>
                  <a:srgbClr val="5B9BD5">
                    <a:lumMod val="75000"/>
                  </a:srgb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buClrTx/>
                    <a:buSzTx/>
                    <a:buFontTx/>
                    <a:buNone/>
                    <a:tabLst/>
                    <a:defRPr/>
                  </a:pPr>
                  <a:r>
                    <a:rPr kumimoji="0" lang="zh-CN" altLang="en-US" sz="1200" b="0" i="0" u="none" strike="noStrike" kern="0" cap="none" spc="0" normalizeH="0" baseline="0" noProof="0" dirty="0" smtClean="0">
                      <a:ln>
                        <a:noFill/>
                      </a:ln>
                      <a:solidFill>
                        <a:srgbClr val="FBFEE2"/>
                      </a:solidFill>
                      <a:effectLst/>
                      <a:uLnTx/>
                      <a:uFillTx/>
                      <a:latin typeface="+mn-ea"/>
                      <a:cs typeface="+mn-cs"/>
                    </a:rPr>
                    <a:t>语言</a:t>
                  </a:r>
                  <a:endParaRPr kumimoji="0" lang="zh-CN" altLang="en-US" sz="1200" b="0" i="0" u="none" strike="noStrike" kern="0" cap="none" spc="0" normalizeH="0" baseline="0" noProof="0" dirty="0">
                    <a:ln>
                      <a:noFill/>
                    </a:ln>
                    <a:solidFill>
                      <a:srgbClr val="FBFEE2"/>
                    </a:solidFill>
                    <a:effectLst/>
                    <a:uLnTx/>
                    <a:uFillTx/>
                    <a:latin typeface="+mn-ea"/>
                    <a:cs typeface="+mn-cs"/>
                  </a:endParaRPr>
                </a:p>
              </p:txBody>
            </p:sp>
            <p:sp>
              <p:nvSpPr>
                <p:cNvPr id="56" name="TextBox 55"/>
                <p:cNvSpPr txBox="1"/>
                <p:nvPr/>
              </p:nvSpPr>
              <p:spPr>
                <a:xfrm>
                  <a:off x="8809880" y="4207439"/>
                  <a:ext cx="1291954" cy="246221"/>
                </a:xfrm>
                <a:prstGeom prst="rect">
                  <a:avLst/>
                </a:prstGeom>
                <a:noFill/>
                <a:ln>
                  <a:solidFill>
                    <a:schemeClr val="tx2">
                      <a:lumMod val="60000"/>
                      <a:lumOff val="40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b="1" kern="0" dirty="0" smtClean="0">
                      <a:solidFill>
                        <a:srgbClr val="414F5C"/>
                      </a:solidFill>
                      <a:latin typeface="+mn-ea"/>
                    </a:rPr>
                    <a:t>程序语言</a:t>
                  </a:r>
                  <a:endParaRPr kumimoji="0" lang="zh-CN" altLang="en-US" sz="1000" b="1" i="0" u="none" strike="noStrike" kern="0" cap="none" spc="0" normalizeH="0" baseline="0" noProof="0" dirty="0">
                    <a:ln>
                      <a:noFill/>
                    </a:ln>
                    <a:solidFill>
                      <a:srgbClr val="414F5C"/>
                    </a:solidFill>
                    <a:effectLst/>
                    <a:uLnTx/>
                    <a:uFillTx/>
                    <a:latin typeface="+mn-ea"/>
                  </a:endParaRPr>
                </a:p>
              </p:txBody>
            </p:sp>
            <p:sp>
              <p:nvSpPr>
                <p:cNvPr id="57" name="TextBox 56"/>
                <p:cNvSpPr txBox="1"/>
                <p:nvPr/>
              </p:nvSpPr>
              <p:spPr>
                <a:xfrm>
                  <a:off x="8712654" y="4423872"/>
                  <a:ext cx="1886574" cy="1131079"/>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Python</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a:t>
                  </a: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Matlab</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a:t>
                  </a: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R</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a:t>
                  </a: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SAS</a:t>
                  </a:r>
                </a:p>
                <a:p>
                  <a:pPr lvl="0">
                    <a:lnSpc>
                      <a:spcPct val="150000"/>
                    </a:lnSpc>
                    <a:defRPr/>
                  </a:pPr>
                  <a:r>
                    <a:rPr lang="en-US" altLang="zh-CN" sz="900" b="1" kern="0" dirty="0" smtClean="0">
                      <a:solidFill>
                        <a:srgbClr val="4472C4">
                          <a:lumMod val="50000"/>
                        </a:srgbClr>
                      </a:solidFill>
                      <a:latin typeface="Times New Roman" pitchFamily="18" charset="0"/>
                      <a:cs typeface="Times New Roman" pitchFamily="18" charset="0"/>
                    </a:rPr>
                    <a:t>- MySQL</a:t>
                  </a:r>
                  <a:r>
                    <a:rPr lang="zh-CN" altLang="en-US" sz="900" b="1" kern="0" dirty="0" smtClean="0">
                      <a:solidFill>
                        <a:srgbClr val="4472C4">
                          <a:lumMod val="50000"/>
                        </a:srgbClr>
                      </a:solidFill>
                      <a:latin typeface="Times New Roman" pitchFamily="18" charset="0"/>
                      <a:cs typeface="Times New Roman" pitchFamily="18" charset="0"/>
                    </a:rPr>
                    <a:t>、</a:t>
                  </a:r>
                  <a:r>
                    <a:rPr lang="en-US" altLang="zh-CN" sz="900" b="1" kern="0" dirty="0" smtClean="0">
                      <a:solidFill>
                        <a:srgbClr val="4472C4">
                          <a:lumMod val="50000"/>
                        </a:srgbClr>
                      </a:solidFill>
                      <a:latin typeface="Times New Roman" pitchFamily="18" charset="0"/>
                      <a:cs typeface="Times New Roman" pitchFamily="18" charset="0"/>
                    </a:rPr>
                    <a:t>PostgreSQL</a:t>
                  </a:r>
                  <a:r>
                    <a:rPr lang="zh-CN" altLang="en-US" sz="900" b="1" kern="0" dirty="0" smtClean="0">
                      <a:solidFill>
                        <a:srgbClr val="4472C4">
                          <a:lumMod val="50000"/>
                        </a:srgbClr>
                      </a:solidFill>
                      <a:latin typeface="Times New Roman" pitchFamily="18" charset="0"/>
                      <a:cs typeface="Times New Roman" pitchFamily="18" charset="0"/>
                    </a:rPr>
                    <a:t>、</a:t>
                  </a:r>
                  <a:r>
                    <a:rPr lang="en-US" altLang="zh-CN" sz="900" b="1" kern="0" dirty="0" smtClean="0">
                      <a:solidFill>
                        <a:srgbClr val="4472C4">
                          <a:lumMod val="50000"/>
                        </a:srgbClr>
                      </a:solidFill>
                      <a:latin typeface="Times New Roman" pitchFamily="18" charset="0"/>
                      <a:cs typeface="Times New Roman" pitchFamily="18" charset="0"/>
                    </a:rPr>
                    <a:t>Oracle</a:t>
                  </a: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C++</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a:t>
                  </a: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Java</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a:t>
                  </a: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C#</a:t>
                  </a:r>
                </a:p>
                <a:p>
                  <a:pPr lvl="0">
                    <a:lnSpc>
                      <a:spcPct val="150000"/>
                    </a:lnSpc>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Hadoop</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a:t>
                  </a: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Spark</a:t>
                  </a: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p>
              </p:txBody>
            </p:sp>
            <p:cxnSp>
              <p:nvCxnSpPr>
                <p:cNvPr id="58" name="直接箭头连接符 57"/>
                <p:cNvCxnSpPr>
                  <a:stCxn id="49" idx="2"/>
                  <a:endCxn id="51" idx="0"/>
                </p:cNvCxnSpPr>
                <p:nvPr/>
              </p:nvCxnSpPr>
              <p:spPr>
                <a:xfrm rot="16200000" flipH="1">
                  <a:off x="7254622" y="2476700"/>
                  <a:ext cx="832165" cy="559"/>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7076425" y="1331879"/>
                  <a:ext cx="3700606" cy="324000"/>
                </a:xfrm>
                <a:prstGeom prst="roundRect">
                  <a:avLst>
                    <a:gd name="adj" fmla="val 0"/>
                  </a:avLst>
                </a:prstGeom>
                <a:solidFill>
                  <a:schemeClr val="tx2">
                    <a:lumMod val="60000"/>
                    <a:lumOff val="40000"/>
                  </a:schemeClr>
                </a:solidFill>
                <a:ln w="25400" cap="flat" cmpd="sng" algn="ctr">
                  <a:noFill/>
                  <a:prstDash val="solid"/>
                </a:ln>
                <a:effectLst/>
              </p:spPr>
              <p:txBody>
                <a:bodyPr rtlCol="0" anchor="ctr"/>
                <a:lstStyle/>
                <a:p>
                  <a:pPr marL="0" marR="0" lvl="0" indent="0" algn="ctr" defTabSz="1624940" eaLnBrk="1" fontAlgn="auto" latinLnBrk="0" hangingPunct="1">
                    <a:lnSpc>
                      <a:spcPct val="100000"/>
                    </a:lnSpc>
                    <a:spcBef>
                      <a:spcPts val="0"/>
                    </a:spcBef>
                    <a:spcAft>
                      <a:spcPts val="2133"/>
                    </a:spcAft>
                    <a:buClrTx/>
                    <a:buSzTx/>
                    <a:buFontTx/>
                    <a:buNone/>
                    <a:tabLst/>
                    <a:defRPr/>
                  </a:pPr>
                  <a:r>
                    <a:rPr kumimoji="0" lang="zh-CN" altLang="en-US" sz="1600" b="0" i="0" u="none" strike="noStrike" kern="0" cap="none" spc="0" normalizeH="0" baseline="0" noProof="0" dirty="0" smtClean="0">
                      <a:ln>
                        <a:noFill/>
                      </a:ln>
                      <a:solidFill>
                        <a:srgbClr val="FBFEE2"/>
                      </a:solidFill>
                      <a:effectLst/>
                      <a:uLnTx/>
                      <a:uFillTx/>
                      <a:latin typeface="微软雅黑" panose="020B0503020204020204" pitchFamily="34" charset="-122"/>
                      <a:ea typeface="微软雅黑" panose="020B0503020204020204" pitchFamily="34" charset="-122"/>
                      <a:cs typeface="+mn-cs"/>
                    </a:rPr>
                    <a:t>工具</a:t>
                  </a:r>
                  <a:endParaRPr kumimoji="0" lang="zh-CN" altLang="en-US" sz="1600" b="0" i="0" u="none" strike="noStrike" kern="0" cap="none" spc="0" normalizeH="0" baseline="0" noProof="0" dirty="0">
                    <a:ln>
                      <a:noFill/>
                    </a:ln>
                    <a:solidFill>
                      <a:srgbClr val="FBFEE2"/>
                    </a:solidFill>
                    <a:effectLst/>
                    <a:uLnTx/>
                    <a:uFillTx/>
                    <a:latin typeface="微软雅黑" panose="020B0503020204020204" pitchFamily="34" charset="-122"/>
                    <a:ea typeface="微软雅黑" panose="020B0503020204020204" pitchFamily="34" charset="-122"/>
                    <a:cs typeface="+mn-cs"/>
                  </a:endParaRPr>
                </a:p>
              </p:txBody>
            </p:sp>
          </p:grpSp>
        </p:grpSp>
        <p:cxnSp>
          <p:nvCxnSpPr>
            <p:cNvPr id="60" name="直接箭头连接符 59"/>
            <p:cNvCxnSpPr/>
            <p:nvPr/>
          </p:nvCxnSpPr>
          <p:spPr>
            <a:xfrm>
              <a:off x="3922711" y="1987192"/>
              <a:ext cx="306468" cy="795"/>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7929785" y="1984652"/>
              <a:ext cx="300350" cy="3335"/>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964063" y="2235906"/>
              <a:ext cx="1291954" cy="246221"/>
            </a:xfrm>
            <a:prstGeom prst="rect">
              <a:avLst/>
            </a:prstGeom>
            <a:noFill/>
            <a:ln>
              <a:solidFill>
                <a:schemeClr val="tx2">
                  <a:lumMod val="60000"/>
                  <a:lumOff val="40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b="1" kern="0" dirty="0" smtClean="0">
                  <a:solidFill>
                    <a:srgbClr val="414F5C"/>
                  </a:solidFill>
                  <a:latin typeface="+mn-ea"/>
                </a:rPr>
                <a:t>常规工具</a:t>
              </a:r>
              <a:endParaRPr kumimoji="0" lang="zh-CN" altLang="en-US" sz="1000" b="1" i="0" u="none" strike="noStrike" kern="0" cap="none" spc="0" normalizeH="0" baseline="0" noProof="0" dirty="0">
                <a:ln>
                  <a:noFill/>
                </a:ln>
                <a:solidFill>
                  <a:srgbClr val="414F5C"/>
                </a:solidFill>
                <a:effectLst/>
                <a:uLnTx/>
                <a:uFillTx/>
                <a:latin typeface="+mn-ea"/>
              </a:endParaRPr>
            </a:p>
          </p:txBody>
        </p:sp>
        <p:sp>
          <p:nvSpPr>
            <p:cNvPr id="63" name="TextBox 62"/>
            <p:cNvSpPr txBox="1"/>
            <p:nvPr/>
          </p:nvSpPr>
          <p:spPr>
            <a:xfrm>
              <a:off x="5866837" y="2452339"/>
              <a:ext cx="1297465" cy="923330"/>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线性回归</a:t>
              </a:r>
              <a:endParaRPr lang="en-US" altLang="zh-CN" sz="900" b="1" kern="0" dirty="0" smtClean="0">
                <a:solidFill>
                  <a:srgbClr val="4472C4">
                    <a:lumMod val="50000"/>
                  </a:srgbClr>
                </a:solidFill>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主成分分析（</a:t>
              </a:r>
              <a:r>
                <a:rPr lang="en-US" altLang="zh-CN" sz="900" b="1" kern="0" dirty="0" smtClean="0">
                  <a:solidFill>
                    <a:srgbClr val="4472C4">
                      <a:lumMod val="50000"/>
                    </a:srgbClr>
                  </a:solidFill>
                  <a:latin typeface="Times New Roman" pitchFamily="18" charset="0"/>
                  <a:cs typeface="Times New Roman" pitchFamily="18" charset="0"/>
                </a:rPr>
                <a:t>PCA</a:t>
              </a:r>
              <a:r>
                <a:rPr lang="zh-CN" altLang="en-US" sz="900" b="1" kern="0" dirty="0" smtClean="0">
                  <a:solidFill>
                    <a:srgbClr val="4472C4">
                      <a:lumMod val="50000"/>
                    </a:srgbClr>
                  </a:solidFill>
                  <a:latin typeface="Times New Roman" pitchFamily="18" charset="0"/>
                  <a:cs typeface="Times New Roman" pitchFamily="18" charset="0"/>
                </a:rPr>
                <a:t>）</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r>
                <a:rPr kumimoji="0" lang="zh-CN" altLang="en-US"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统计推断</a:t>
              </a:r>
              <a:endPar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endParaRPr>
            </a:p>
            <a:p>
              <a:pPr marL="0" marR="0" lvl="0" indent="0" defTabSz="914400" eaLnBrk="1" fontAlgn="auto" latinLnBrk="0" hangingPunct="1">
                <a:lnSpc>
                  <a:spcPct val="150000"/>
                </a:lnSpc>
                <a:spcBef>
                  <a:spcPts val="0"/>
                </a:spcBef>
                <a:spcAft>
                  <a:spcPts val="0"/>
                </a:spcAft>
                <a:buClrTx/>
                <a:buSzTx/>
                <a:tabLst/>
                <a:defRPr/>
              </a:pPr>
              <a:r>
                <a:rPr kumimoji="0" lang="en-US" altLang="zh-CN" sz="900" b="1" i="0" u="none" strike="noStrike" kern="0" cap="none" spc="0" normalizeH="0" baseline="0" noProof="0" dirty="0" smtClean="0">
                  <a:ln>
                    <a:noFill/>
                  </a:ln>
                  <a:solidFill>
                    <a:srgbClr val="4472C4">
                      <a:lumMod val="50000"/>
                    </a:srgbClr>
                  </a:solidFill>
                  <a:effectLst/>
                  <a:uLnTx/>
                  <a:uFillTx/>
                  <a:latin typeface="Times New Roman" pitchFamily="18" charset="0"/>
                  <a:cs typeface="Times New Roman" pitchFamily="18" charset="0"/>
                </a:rPr>
                <a:t>- ……</a:t>
              </a:r>
            </a:p>
          </p:txBody>
        </p:sp>
        <p:cxnSp>
          <p:nvCxnSpPr>
            <p:cNvPr id="64" name="直接箭头连接符 63"/>
            <p:cNvCxnSpPr/>
            <p:nvPr/>
          </p:nvCxnSpPr>
          <p:spPr>
            <a:xfrm rot="5400000">
              <a:off x="4407636" y="4199269"/>
              <a:ext cx="832200" cy="5"/>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66" name="矩形 65"/>
          <p:cNvSpPr/>
          <p:nvPr/>
        </p:nvSpPr>
        <p:spPr>
          <a:xfrm>
            <a:off x="8230135" y="2177008"/>
            <a:ext cx="252000" cy="756000"/>
          </a:xfrm>
          <a:prstGeom prst="rect">
            <a:avLst/>
          </a:prstGeom>
          <a:solidFill>
            <a:srgbClr val="FB9525"/>
          </a:solidFill>
          <a:ln>
            <a:noFill/>
          </a:ln>
        </p:spPr>
        <p:txBody>
          <a:bodyPr wrap="square" lIns="0" tIns="0" rIns="0" bIns="0" rtlCol="0" anchor="ctr">
            <a:noAutofit/>
          </a:bodyPr>
          <a:lstStyle/>
          <a:p>
            <a:pPr marL="30480" marR="0" lvl="0" indent="0" algn="ctr" defTabSz="914400" eaLnBrk="1" fontAlgn="auto" latinLnBrk="0" hangingPunct="1">
              <a:lnSpc>
                <a:spcPct val="100000"/>
              </a:lnSpc>
              <a:spcBef>
                <a:spcPts val="0"/>
              </a:spcBef>
              <a:spcAft>
                <a:spcPts val="0"/>
              </a:spcAft>
              <a:buClr>
                <a:srgbClr val="4A66AC"/>
              </a:buClr>
              <a:buSzTx/>
              <a:buFontTx/>
              <a:buNone/>
              <a:tabLst/>
              <a:defRPr/>
            </a:pPr>
            <a:r>
              <a:rPr kumimoji="0" lang="zh-CN" altLang="en-US" sz="1200" b="1" i="0" u="none" strike="noStrike" kern="0" cap="none" spc="0" normalizeH="0" baseline="0" noProof="0" dirty="0" smtClean="0">
                <a:ln>
                  <a:noFill/>
                </a:ln>
                <a:solidFill>
                  <a:schemeClr val="bg1"/>
                </a:solidFill>
                <a:effectLst/>
                <a:uLnTx/>
                <a:uFillTx/>
                <a:latin typeface="+mn-ea"/>
                <a:cs typeface="+mn-ea"/>
                <a:sym typeface="+mn-ea"/>
              </a:rPr>
              <a:t>固</a:t>
            </a:r>
            <a:endParaRPr kumimoji="0" lang="en-US" altLang="zh-CN" sz="1200" b="1" i="0" u="none" strike="noStrike" kern="0" cap="none" spc="0" normalizeH="0" baseline="0" noProof="0" dirty="0" smtClean="0">
              <a:ln>
                <a:noFill/>
              </a:ln>
              <a:solidFill>
                <a:schemeClr val="bg1"/>
              </a:solidFill>
              <a:effectLst/>
              <a:uLnTx/>
              <a:uFillTx/>
              <a:latin typeface="+mn-ea"/>
              <a:cs typeface="+mn-ea"/>
              <a:sym typeface="+mn-ea"/>
            </a:endParaRPr>
          </a:p>
          <a:p>
            <a:pPr marL="30480" marR="0" lvl="0" indent="0" algn="ctr" defTabSz="914400" eaLnBrk="1" fontAlgn="auto" latinLnBrk="0" hangingPunct="1">
              <a:lnSpc>
                <a:spcPct val="100000"/>
              </a:lnSpc>
              <a:spcBef>
                <a:spcPts val="0"/>
              </a:spcBef>
              <a:spcAft>
                <a:spcPts val="0"/>
              </a:spcAft>
              <a:buClr>
                <a:srgbClr val="4A66AC"/>
              </a:buClr>
              <a:buSzTx/>
              <a:buFontTx/>
              <a:buNone/>
              <a:tabLst/>
              <a:defRPr/>
            </a:pPr>
            <a:r>
              <a:rPr kumimoji="0" lang="zh-CN" altLang="en-US" sz="1200" b="1" i="0" u="none" strike="noStrike" kern="0" cap="none" spc="0" normalizeH="0" baseline="0" noProof="0" dirty="0" smtClean="0">
                <a:ln>
                  <a:noFill/>
                </a:ln>
                <a:solidFill>
                  <a:schemeClr val="bg1"/>
                </a:solidFill>
                <a:effectLst/>
                <a:uLnTx/>
                <a:uFillTx/>
                <a:latin typeface="+mn-ea"/>
                <a:cs typeface="+mn-ea"/>
                <a:sym typeface="+mn-ea"/>
              </a:rPr>
              <a:t>定</a:t>
            </a:r>
            <a:endParaRPr kumimoji="0" lang="en-US" altLang="zh-CN" sz="1200" b="1" i="0" u="none" strike="noStrike" kern="0" cap="none" spc="0" normalizeH="0" baseline="0" noProof="0" dirty="0" smtClean="0">
              <a:ln>
                <a:noFill/>
              </a:ln>
              <a:solidFill>
                <a:schemeClr val="bg1"/>
              </a:solidFill>
              <a:effectLst/>
              <a:uLnTx/>
              <a:uFillTx/>
              <a:latin typeface="+mn-ea"/>
              <a:cs typeface="+mn-ea"/>
              <a:sym typeface="+mn-ea"/>
            </a:endParaRPr>
          </a:p>
          <a:p>
            <a:pPr marL="30480" marR="0" lvl="0" indent="0" algn="ctr" defTabSz="914400" eaLnBrk="1" fontAlgn="auto" latinLnBrk="0" hangingPunct="1">
              <a:lnSpc>
                <a:spcPct val="100000"/>
              </a:lnSpc>
              <a:spcBef>
                <a:spcPts val="0"/>
              </a:spcBef>
              <a:spcAft>
                <a:spcPts val="0"/>
              </a:spcAft>
              <a:buClr>
                <a:srgbClr val="4A66AC"/>
              </a:buClr>
              <a:buSzTx/>
              <a:buFontTx/>
              <a:buNone/>
              <a:tabLst/>
              <a:defRPr/>
            </a:pPr>
            <a:r>
              <a:rPr kumimoji="0" lang="zh-CN" altLang="en-US" sz="1200" b="1" i="0" u="none" strike="noStrike" kern="0" cap="none" spc="0" normalizeH="0" baseline="0" noProof="0" dirty="0" smtClean="0">
                <a:ln>
                  <a:noFill/>
                </a:ln>
                <a:solidFill>
                  <a:schemeClr val="bg1"/>
                </a:solidFill>
                <a:effectLst/>
                <a:uLnTx/>
                <a:uFillTx/>
                <a:latin typeface="+mn-ea"/>
                <a:cs typeface="+mn-ea"/>
                <a:sym typeface="+mn-ea"/>
              </a:rPr>
              <a:t>寥</a:t>
            </a:r>
            <a:endParaRPr kumimoji="0" lang="en-US" altLang="zh-CN" sz="1200" b="1" i="0" u="none" strike="noStrike" kern="0" cap="none" spc="0" normalizeH="0" baseline="0" noProof="0" dirty="0" smtClean="0">
              <a:ln>
                <a:noFill/>
              </a:ln>
              <a:solidFill>
                <a:schemeClr val="bg1"/>
              </a:solidFill>
              <a:effectLst/>
              <a:uLnTx/>
              <a:uFillTx/>
              <a:latin typeface="+mn-ea"/>
              <a:cs typeface="+mn-ea"/>
              <a:sym typeface="+mn-ea"/>
            </a:endParaRPr>
          </a:p>
          <a:p>
            <a:pPr marL="30480" marR="0" lvl="0" indent="0" algn="ctr" defTabSz="914400" eaLnBrk="1" fontAlgn="auto" latinLnBrk="0" hangingPunct="1">
              <a:lnSpc>
                <a:spcPct val="100000"/>
              </a:lnSpc>
              <a:spcBef>
                <a:spcPts val="0"/>
              </a:spcBef>
              <a:spcAft>
                <a:spcPts val="0"/>
              </a:spcAft>
              <a:buClr>
                <a:srgbClr val="4A66AC"/>
              </a:buClr>
              <a:buSzTx/>
              <a:buFontTx/>
              <a:buNone/>
              <a:tabLst/>
              <a:defRPr/>
            </a:pPr>
            <a:r>
              <a:rPr kumimoji="0" lang="zh-CN" altLang="en-US" sz="1200" b="1" i="0" u="none" strike="noStrike" kern="0" cap="none" spc="0" normalizeH="0" baseline="0" noProof="0" dirty="0" smtClean="0">
                <a:ln>
                  <a:noFill/>
                </a:ln>
                <a:solidFill>
                  <a:schemeClr val="bg1"/>
                </a:solidFill>
                <a:effectLst/>
                <a:uLnTx/>
                <a:uFillTx/>
                <a:latin typeface="+mn-ea"/>
                <a:cs typeface="+mn-ea"/>
                <a:sym typeface="+mn-ea"/>
              </a:rPr>
              <a:t>寥</a:t>
            </a:r>
            <a:endParaRPr kumimoji="0" lang="en-US" altLang="zh-CN" sz="1200" b="1" i="0" u="none" strike="noStrike" kern="0" cap="none" spc="0" normalizeH="0" baseline="0" noProof="0" dirty="0">
              <a:ln>
                <a:noFill/>
              </a:ln>
              <a:solidFill>
                <a:schemeClr val="bg1"/>
              </a:solidFill>
              <a:effectLst/>
              <a:uLnTx/>
              <a:uFillTx/>
              <a:latin typeface="+mn-ea"/>
              <a:cs typeface="+mn-ea"/>
              <a:sym typeface="+mn-ea"/>
            </a:endParaRPr>
          </a:p>
        </p:txBody>
      </p:sp>
      <p:sp>
        <p:nvSpPr>
          <p:cNvPr id="67" name="矩形 66"/>
          <p:cNvSpPr/>
          <p:nvPr/>
        </p:nvSpPr>
        <p:spPr>
          <a:xfrm>
            <a:off x="8230694" y="3406389"/>
            <a:ext cx="252000" cy="756000"/>
          </a:xfrm>
          <a:prstGeom prst="rect">
            <a:avLst/>
          </a:prstGeom>
          <a:solidFill>
            <a:srgbClr val="FB9525"/>
          </a:solidFill>
          <a:ln>
            <a:noFill/>
          </a:ln>
        </p:spPr>
        <p:txBody>
          <a:bodyPr wrap="square" lIns="0" tIns="0" rIns="0" bIns="0" rtlCol="0" anchor="ctr">
            <a:noAutofit/>
          </a:bodyPr>
          <a:lstStyle/>
          <a:p>
            <a:pPr marL="30480" marR="0" lvl="0" indent="0" algn="ctr" defTabSz="914400" eaLnBrk="1" fontAlgn="auto" latinLnBrk="0" hangingPunct="1">
              <a:lnSpc>
                <a:spcPct val="100000"/>
              </a:lnSpc>
              <a:spcBef>
                <a:spcPts val="0"/>
              </a:spcBef>
              <a:spcAft>
                <a:spcPts val="0"/>
              </a:spcAft>
              <a:buClr>
                <a:srgbClr val="4A66AC"/>
              </a:buClr>
              <a:buSzTx/>
              <a:buFontTx/>
              <a:buNone/>
              <a:tabLst/>
              <a:defRPr/>
            </a:pPr>
            <a:r>
              <a:rPr kumimoji="0" lang="zh-CN" altLang="en-US" sz="1200" b="1" i="0" u="none" strike="noStrike" kern="0" cap="none" spc="0" normalizeH="0" baseline="0" noProof="0" dirty="0" smtClean="0">
                <a:ln>
                  <a:noFill/>
                </a:ln>
                <a:solidFill>
                  <a:schemeClr val="bg1"/>
                </a:solidFill>
                <a:effectLst/>
                <a:uLnTx/>
                <a:uFillTx/>
                <a:latin typeface="+mn-ea"/>
                <a:cs typeface="+mn-ea"/>
                <a:sym typeface="+mn-ea"/>
              </a:rPr>
              <a:t>中规中矩</a:t>
            </a:r>
            <a:endParaRPr kumimoji="0" lang="en-US" altLang="zh-CN" sz="1200" b="1" i="0" u="none" strike="noStrike" kern="0" cap="none" spc="0" normalizeH="0" baseline="0" noProof="0" dirty="0">
              <a:ln>
                <a:noFill/>
              </a:ln>
              <a:solidFill>
                <a:schemeClr val="bg1"/>
              </a:solidFill>
              <a:effectLst/>
              <a:uLnTx/>
              <a:uFillTx/>
              <a:latin typeface="+mn-ea"/>
              <a:cs typeface="+mn-ea"/>
              <a:sym typeface="+mn-ea"/>
            </a:endParaRPr>
          </a:p>
        </p:txBody>
      </p:sp>
      <p:sp>
        <p:nvSpPr>
          <p:cNvPr id="68" name="矩形 67"/>
          <p:cNvSpPr/>
          <p:nvPr/>
        </p:nvSpPr>
        <p:spPr>
          <a:xfrm>
            <a:off x="8230136" y="4628609"/>
            <a:ext cx="252000" cy="756000"/>
          </a:xfrm>
          <a:prstGeom prst="rect">
            <a:avLst/>
          </a:prstGeom>
          <a:solidFill>
            <a:srgbClr val="FB9525"/>
          </a:solidFill>
          <a:ln>
            <a:noFill/>
          </a:ln>
        </p:spPr>
        <p:txBody>
          <a:bodyPr wrap="square" lIns="0" tIns="0" rIns="0" bIns="0" rtlCol="0" anchor="ctr">
            <a:noAutofit/>
          </a:bodyPr>
          <a:lstStyle/>
          <a:p>
            <a:pPr marL="30480" marR="0" lvl="0" indent="0" algn="ctr" defTabSz="914400" eaLnBrk="1" fontAlgn="auto" latinLnBrk="0" hangingPunct="1">
              <a:lnSpc>
                <a:spcPct val="100000"/>
              </a:lnSpc>
              <a:spcBef>
                <a:spcPts val="0"/>
              </a:spcBef>
              <a:spcAft>
                <a:spcPts val="0"/>
              </a:spcAft>
              <a:buClr>
                <a:srgbClr val="4A66AC"/>
              </a:buClr>
              <a:buSzTx/>
              <a:buFontTx/>
              <a:buNone/>
              <a:tabLst/>
              <a:defRPr/>
            </a:pPr>
            <a:r>
              <a:rPr kumimoji="0" lang="zh-CN" altLang="en-US" sz="1200" b="1" i="0" u="none" strike="noStrike" kern="0" cap="none" spc="0" normalizeH="0" baseline="0" noProof="0" dirty="0" smtClean="0">
                <a:ln>
                  <a:noFill/>
                </a:ln>
                <a:solidFill>
                  <a:schemeClr val="bg1"/>
                </a:solidFill>
                <a:effectLst/>
                <a:uLnTx/>
                <a:uFillTx/>
                <a:latin typeface="+mn-ea"/>
                <a:cs typeface="+mn-ea"/>
                <a:sym typeface="+mn-ea"/>
              </a:rPr>
              <a:t>丰富多彩</a:t>
            </a:r>
            <a:endParaRPr kumimoji="0" lang="en-US" altLang="zh-CN" sz="1200" b="1" i="0" u="none" strike="noStrike" kern="0" cap="none" spc="0" normalizeH="0" baseline="0" noProof="0" dirty="0">
              <a:ln>
                <a:noFill/>
              </a:ln>
              <a:solidFill>
                <a:schemeClr val="bg1"/>
              </a:solidFill>
              <a:effectLst/>
              <a:uLnTx/>
              <a:uFillTx/>
              <a:latin typeface="+mn-ea"/>
              <a:cs typeface="+mn-ea"/>
              <a:sym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3" descr="C:\Users\Administrator\Documents\Tencent Files\947729585\Image\C2C\CR6J$OJURI9SJUORHGD9YQJ.png"/>
          <p:cNvPicPr>
            <a:picLocks noChangeAspect="1" noChangeArrowheads="1"/>
          </p:cNvPicPr>
          <p:nvPr/>
        </p:nvPicPr>
        <p:blipFill>
          <a:blip r:embed="rId2"/>
          <a:srcRect/>
          <a:stretch>
            <a:fillRect/>
          </a:stretch>
        </p:blipFill>
        <p:spPr bwMode="auto">
          <a:xfrm>
            <a:off x="6715147" y="480456"/>
            <a:ext cx="4657853" cy="3615434"/>
          </a:xfrm>
          <a:prstGeom prst="rect">
            <a:avLst/>
          </a:prstGeom>
          <a:noFill/>
          <a:ln>
            <a:solidFill>
              <a:schemeClr val="accent5">
                <a:lumMod val="60000"/>
                <a:lumOff val="40000"/>
              </a:schemeClr>
            </a:solidFill>
            <a:prstDash val="dash"/>
          </a:ln>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高频选股</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个股</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6</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流程：在对冲工具受限、融券困难的情况下，绝对收益从哪里来</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银河证券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cxnSp>
        <p:nvCxnSpPr>
          <p:cNvPr id="13" name="直接箭头连接符 12"/>
          <p:cNvCxnSpPr>
            <a:stCxn id="49156" idx="1"/>
            <a:endCxn id="49157" idx="3"/>
          </p:cNvCxnSpPr>
          <p:nvPr/>
        </p:nvCxnSpPr>
        <p:spPr>
          <a:xfrm rot="10800000" flipV="1">
            <a:off x="6867746" y="5531936"/>
            <a:ext cx="247578" cy="9524"/>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49153" idx="2"/>
          </p:cNvCxnSpPr>
          <p:nvPr/>
        </p:nvCxnSpPr>
        <p:spPr>
          <a:xfrm rot="5400000">
            <a:off x="3357299" y="2389183"/>
            <a:ext cx="228600" cy="1"/>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9153" name="Picture 1" descr="C:\Users\Administrator\Documents\Tencent Files\947729585\Image\C2C\@VW3(C0V(L38%5Z$60UL]4L.png"/>
          <p:cNvPicPr>
            <a:picLocks noChangeAspect="1" noChangeArrowheads="1"/>
          </p:cNvPicPr>
          <p:nvPr/>
        </p:nvPicPr>
        <p:blipFill>
          <a:blip r:embed="rId3"/>
          <a:srcRect/>
          <a:stretch>
            <a:fillRect/>
          </a:stretch>
        </p:blipFill>
        <p:spPr bwMode="auto">
          <a:xfrm>
            <a:off x="609599" y="1966285"/>
            <a:ext cx="5724000" cy="308598"/>
          </a:xfrm>
          <a:prstGeom prst="rect">
            <a:avLst/>
          </a:prstGeom>
          <a:noFill/>
          <a:ln>
            <a:solidFill>
              <a:schemeClr val="accent5">
                <a:lumMod val="60000"/>
                <a:lumOff val="40000"/>
              </a:schemeClr>
            </a:solidFill>
            <a:prstDash val="dash"/>
          </a:ln>
        </p:spPr>
      </p:pic>
      <p:pic>
        <p:nvPicPr>
          <p:cNvPr id="49154" name="Picture 2" descr="C:\Users\Administrator\Documents\Tencent Files\947729585\Image\C2C\]}AM3WLORP@$ZP[E]((6UGB.jpg"/>
          <p:cNvPicPr>
            <a:picLocks noChangeAspect="1" noChangeArrowheads="1"/>
          </p:cNvPicPr>
          <p:nvPr/>
        </p:nvPicPr>
        <p:blipFill>
          <a:blip r:embed="rId4"/>
          <a:srcRect/>
          <a:stretch>
            <a:fillRect/>
          </a:stretch>
        </p:blipFill>
        <p:spPr bwMode="auto">
          <a:xfrm>
            <a:off x="609599" y="2503483"/>
            <a:ext cx="5724000" cy="1582742"/>
          </a:xfrm>
          <a:prstGeom prst="rect">
            <a:avLst/>
          </a:prstGeom>
          <a:noFill/>
          <a:ln>
            <a:solidFill>
              <a:schemeClr val="accent5">
                <a:lumMod val="60000"/>
                <a:lumOff val="40000"/>
              </a:schemeClr>
            </a:solidFill>
            <a:prstDash val="dash"/>
          </a:ln>
        </p:spPr>
      </p:pic>
      <p:pic>
        <p:nvPicPr>
          <p:cNvPr id="49156" name="Picture 4" descr="C:\Users\Administrator\Documents\Tencent Files\947729585\Image\C2C\WB83YBKDX2S8DJ1MC8W9137.jpg"/>
          <p:cNvPicPr>
            <a:picLocks noChangeAspect="1" noChangeArrowheads="1"/>
          </p:cNvPicPr>
          <p:nvPr/>
        </p:nvPicPr>
        <p:blipFill>
          <a:blip r:embed="rId5"/>
          <a:srcRect/>
          <a:stretch>
            <a:fillRect/>
          </a:stretch>
        </p:blipFill>
        <p:spPr bwMode="auto">
          <a:xfrm>
            <a:off x="7115324" y="4289936"/>
            <a:ext cx="4266450" cy="2484000"/>
          </a:xfrm>
          <a:prstGeom prst="rect">
            <a:avLst/>
          </a:prstGeom>
          <a:noFill/>
          <a:ln>
            <a:solidFill>
              <a:schemeClr val="accent5">
                <a:lumMod val="60000"/>
                <a:lumOff val="40000"/>
              </a:schemeClr>
            </a:solidFill>
            <a:prstDash val="dash"/>
          </a:ln>
        </p:spPr>
      </p:pic>
      <p:pic>
        <p:nvPicPr>
          <p:cNvPr id="49157" name="Picture 5" descr="C:\Users\Administrator\Documents\Tencent Files\947729585\Image\C2C\0A1KDR5V75_$IYFMJK986`7.png"/>
          <p:cNvPicPr>
            <a:picLocks noChangeAspect="1" noChangeArrowheads="1"/>
          </p:cNvPicPr>
          <p:nvPr/>
        </p:nvPicPr>
        <p:blipFill>
          <a:blip r:embed="rId6"/>
          <a:srcRect/>
          <a:stretch>
            <a:fillRect/>
          </a:stretch>
        </p:blipFill>
        <p:spPr bwMode="auto">
          <a:xfrm>
            <a:off x="2588970" y="4299460"/>
            <a:ext cx="4278776" cy="2484000"/>
          </a:xfrm>
          <a:prstGeom prst="rect">
            <a:avLst/>
          </a:prstGeom>
          <a:noFill/>
          <a:ln>
            <a:solidFill>
              <a:schemeClr val="accent5">
                <a:lumMod val="60000"/>
                <a:lumOff val="40000"/>
              </a:schemeClr>
            </a:solidFill>
            <a:prstDash val="dash"/>
          </a:ln>
        </p:spPr>
      </p:pic>
      <p:sp>
        <p:nvSpPr>
          <p:cNvPr id="12" name="云形标注 11"/>
          <p:cNvSpPr/>
          <p:nvPr/>
        </p:nvSpPr>
        <p:spPr>
          <a:xfrm>
            <a:off x="3619500" y="49734"/>
            <a:ext cx="2876550" cy="1071006"/>
          </a:xfrm>
          <a:prstGeom prst="cloudCallout">
            <a:avLst>
              <a:gd name="adj1" fmla="val -55932"/>
              <a:gd name="adj2" fmla="val 5716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策略开发新方向</a:t>
            </a:r>
            <a:endParaRPr lang="zh-CN" altLang="en-US" dirty="0"/>
          </a:p>
        </p:txBody>
      </p:sp>
      <p:cxnSp>
        <p:nvCxnSpPr>
          <p:cNvPr id="16" name="直接箭头连接符 15"/>
          <p:cNvCxnSpPr/>
          <p:nvPr/>
        </p:nvCxnSpPr>
        <p:spPr>
          <a:xfrm>
            <a:off x="6353048" y="2560637"/>
            <a:ext cx="360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5400000">
            <a:off x="8982078" y="4185159"/>
            <a:ext cx="228600" cy="1"/>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期货</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策略的不可能三角：胜率 </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 </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赔率 </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 </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宽度</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2049" name="Picture 1" descr="C:\Users\Administrator\Documents\Tencent Files\947729585\Image\C2C\MFXJ5GAS]7~~%VSM47%C]BN.jpg"/>
          <p:cNvPicPr>
            <a:picLocks noChangeAspect="1" noChangeArrowheads="1"/>
          </p:cNvPicPr>
          <p:nvPr/>
        </p:nvPicPr>
        <p:blipFill>
          <a:blip r:embed="rId2"/>
          <a:srcRect/>
          <a:stretch>
            <a:fillRect/>
          </a:stretch>
        </p:blipFill>
        <p:spPr bwMode="auto">
          <a:xfrm>
            <a:off x="923925" y="2233612"/>
            <a:ext cx="10067925" cy="3028950"/>
          </a:xfrm>
          <a:prstGeom prst="rect">
            <a:avLst/>
          </a:prstGeom>
          <a:noFill/>
          <a:ln>
            <a:solidFill>
              <a:schemeClr val="bg1"/>
            </a:solidFill>
            <a:prstDash val="dash"/>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期货</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分类方法：核心（趋势类策略</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70%~80%</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 </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 </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卫星（反转类策略</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20%~30%</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广发证券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1025" name="Picture 1" descr="C:\Users\Administrator\Documents\Tencent Files\947729585\Image\C2C\Y$1PD$L%P_3@F}N7K6HLCFD.png"/>
          <p:cNvPicPr>
            <a:picLocks noChangeAspect="1" noChangeArrowheads="1"/>
          </p:cNvPicPr>
          <p:nvPr/>
        </p:nvPicPr>
        <p:blipFill>
          <a:blip r:embed="rId2"/>
          <a:srcRect/>
          <a:stretch>
            <a:fillRect/>
          </a:stretch>
        </p:blipFill>
        <p:spPr bwMode="auto">
          <a:xfrm>
            <a:off x="2533650" y="2043112"/>
            <a:ext cx="6657975" cy="3819525"/>
          </a:xfrm>
          <a:prstGeom prst="rect">
            <a:avLst/>
          </a:prstGeom>
          <a:noFill/>
          <a:ln>
            <a:solidFill>
              <a:schemeClr val="bg1"/>
            </a:solidFill>
            <a:prstDash val="dash"/>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期货</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结构要素：信号 </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 </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反手 </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 </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止损（止赢）</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43009" name="Picture 1" descr="C:\Users\Administrator\Documents\Tencent Files\947729585\Image\C2C\REWZM21(FWVI%KHV4J(JY05.jpg"/>
          <p:cNvPicPr>
            <a:picLocks noChangeAspect="1" noChangeArrowheads="1"/>
          </p:cNvPicPr>
          <p:nvPr/>
        </p:nvPicPr>
        <p:blipFill>
          <a:blip r:embed="rId2"/>
          <a:srcRect/>
          <a:stretch>
            <a:fillRect/>
          </a:stretch>
        </p:blipFill>
        <p:spPr bwMode="auto">
          <a:xfrm>
            <a:off x="1179320" y="1994336"/>
            <a:ext cx="8853443" cy="4122723"/>
          </a:xfrm>
          <a:prstGeom prst="rect">
            <a:avLst/>
          </a:prstGeom>
          <a:noFill/>
          <a:ln>
            <a:solidFill>
              <a:schemeClr val="bg1"/>
            </a:solidFill>
            <a:prstDash val="dash"/>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srcRect/>
          <a:stretch>
            <a:fillRect/>
          </a:stretch>
        </p:blipFill>
        <p:spPr bwMode="auto">
          <a:xfrm>
            <a:off x="7091994" y="1469875"/>
            <a:ext cx="4530286" cy="5339283"/>
          </a:xfrm>
          <a:prstGeom prst="rect">
            <a:avLst/>
          </a:prstGeom>
          <a:noFill/>
          <a:ln w="9525">
            <a:solidFill>
              <a:schemeClr val="accent5">
                <a:lumMod val="60000"/>
                <a:lumOff val="40000"/>
              </a:schemeClr>
            </a:solidFill>
            <a:prstDash val="dash"/>
            <a:miter lim="800000"/>
            <a:headEnd/>
            <a:tailEnd/>
          </a:ln>
          <a:effectLst/>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期货</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投机型</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常规类</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（趋势类：低胜率、高赔率、宽度不限；常规工具）</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1</a:t>
            </a: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说明：</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Futures Truth Magazine</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发布的交易系统排名</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国泰君安证券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1025" name="Picture 1" descr="C:\Users\Administrator\Documents\Tencent Files\947729585\Image\C2C\V0P38]FU81W27MZ)A6(2OT4.png"/>
          <p:cNvPicPr>
            <a:picLocks noChangeAspect="1" noChangeArrowheads="1"/>
          </p:cNvPicPr>
          <p:nvPr/>
        </p:nvPicPr>
        <p:blipFill>
          <a:blip r:embed="rId3"/>
          <a:srcRect/>
          <a:stretch>
            <a:fillRect/>
          </a:stretch>
        </p:blipFill>
        <p:spPr bwMode="auto">
          <a:xfrm>
            <a:off x="460443" y="1994336"/>
            <a:ext cx="2804049" cy="3987720"/>
          </a:xfrm>
          <a:prstGeom prst="rect">
            <a:avLst/>
          </a:prstGeom>
          <a:noFill/>
        </p:spPr>
      </p:pic>
      <p:pic>
        <p:nvPicPr>
          <p:cNvPr id="1026" name="Picture 2" descr="C:\Users\Administrator\Documents\Tencent Files\947729585\Image\C2C\_(K`NTM6F_]U}KZS}]O7)V1.jpg"/>
          <p:cNvPicPr>
            <a:picLocks noChangeAspect="1" noChangeArrowheads="1"/>
          </p:cNvPicPr>
          <p:nvPr/>
        </p:nvPicPr>
        <p:blipFill>
          <a:blip r:embed="rId4"/>
          <a:srcRect/>
          <a:stretch>
            <a:fillRect/>
          </a:stretch>
        </p:blipFill>
        <p:spPr bwMode="auto">
          <a:xfrm>
            <a:off x="3264493" y="1977243"/>
            <a:ext cx="3512536" cy="3801600"/>
          </a:xfrm>
          <a:prstGeom prst="rect">
            <a:avLst/>
          </a:prstGeom>
          <a:noFill/>
        </p:spPr>
      </p:pic>
      <p:cxnSp>
        <p:nvCxnSpPr>
          <p:cNvPr id="12" name="直接箭头连接符 11"/>
          <p:cNvCxnSpPr/>
          <p:nvPr/>
        </p:nvCxnSpPr>
        <p:spPr>
          <a:xfrm>
            <a:off x="6803995" y="2155626"/>
            <a:ext cx="288000" cy="1588"/>
          </a:xfrm>
          <a:prstGeom prst="straightConnector1">
            <a:avLst/>
          </a:prstGeom>
          <a:ln w="381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60443" y="1994336"/>
            <a:ext cx="6336000" cy="3987720"/>
          </a:xfrm>
          <a:prstGeom prst="rect">
            <a:avLst/>
          </a:prstGeom>
          <a:noFill/>
          <a:ln w="12700">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Administrator\Documents\Tencent Files\947729585\Image\C2C\BR]C@9T1}LUYQZ(7_YB_0V5.png"/>
          <p:cNvPicPr>
            <a:picLocks noChangeAspect="1" noChangeArrowheads="1"/>
          </p:cNvPicPr>
          <p:nvPr/>
        </p:nvPicPr>
        <p:blipFill>
          <a:blip r:embed="rId2"/>
          <a:srcRect/>
          <a:stretch>
            <a:fillRect/>
          </a:stretch>
        </p:blipFill>
        <p:spPr bwMode="auto">
          <a:xfrm>
            <a:off x="5905142" y="2853726"/>
            <a:ext cx="2998808" cy="1683734"/>
          </a:xfrm>
          <a:prstGeom prst="rect">
            <a:avLst/>
          </a:prstGeom>
          <a:noFill/>
          <a:ln>
            <a:solidFill>
              <a:schemeClr val="accent5">
                <a:lumMod val="60000"/>
                <a:lumOff val="40000"/>
              </a:schemeClr>
            </a:solidFill>
            <a:prstDash val="dash"/>
          </a:ln>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期货</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投机型</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新颖类</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（趋势类：低胜率、高赔率、宽度不限；非常规工具）</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2</a:t>
            </a: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广发证券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47107" name="Picture 3" descr="C:\Users\Administrator\Documents\Tencent Files\947729585\Image\C2C\IT@K`WCIYF5CSR81BLVF[5G.png"/>
          <p:cNvPicPr>
            <a:picLocks noChangeAspect="1" noChangeArrowheads="1"/>
          </p:cNvPicPr>
          <p:nvPr/>
        </p:nvPicPr>
        <p:blipFill>
          <a:blip r:embed="rId3"/>
          <a:srcRect/>
          <a:stretch>
            <a:fillRect/>
          </a:stretch>
        </p:blipFill>
        <p:spPr bwMode="auto">
          <a:xfrm>
            <a:off x="9127828" y="2845712"/>
            <a:ext cx="1979493" cy="1692000"/>
          </a:xfrm>
          <a:prstGeom prst="rect">
            <a:avLst/>
          </a:prstGeom>
          <a:noFill/>
          <a:ln>
            <a:solidFill>
              <a:schemeClr val="accent5">
                <a:lumMod val="60000"/>
                <a:lumOff val="40000"/>
              </a:schemeClr>
            </a:solidFill>
            <a:prstDash val="dash"/>
          </a:ln>
        </p:spPr>
      </p:pic>
      <p:pic>
        <p:nvPicPr>
          <p:cNvPr id="47108" name="Picture 4" descr="C:\Users\Administrator\Documents\Tencent Files\947729585\Image\C2C\WB@DN$V3))%5Q)G]AR5B~6J.png"/>
          <p:cNvPicPr>
            <a:picLocks noChangeAspect="1" noChangeArrowheads="1"/>
          </p:cNvPicPr>
          <p:nvPr/>
        </p:nvPicPr>
        <p:blipFill>
          <a:blip r:embed="rId4"/>
          <a:srcRect/>
          <a:stretch>
            <a:fillRect/>
          </a:stretch>
        </p:blipFill>
        <p:spPr bwMode="auto">
          <a:xfrm>
            <a:off x="5888050" y="4724885"/>
            <a:ext cx="5221480" cy="1994336"/>
          </a:xfrm>
          <a:prstGeom prst="rect">
            <a:avLst/>
          </a:prstGeom>
          <a:noFill/>
          <a:ln>
            <a:solidFill>
              <a:schemeClr val="accent5">
                <a:lumMod val="60000"/>
                <a:lumOff val="40000"/>
              </a:schemeClr>
            </a:solidFill>
            <a:prstDash val="dash"/>
          </a:ln>
        </p:spPr>
      </p:pic>
      <p:pic>
        <p:nvPicPr>
          <p:cNvPr id="47109" name="Picture 5"/>
          <p:cNvPicPr>
            <a:picLocks noChangeAspect="1" noChangeArrowheads="1"/>
          </p:cNvPicPr>
          <p:nvPr/>
        </p:nvPicPr>
        <p:blipFill>
          <a:blip r:embed="rId5"/>
          <a:srcRect/>
          <a:stretch>
            <a:fillRect/>
          </a:stretch>
        </p:blipFill>
        <p:spPr bwMode="auto">
          <a:xfrm>
            <a:off x="564425" y="1895729"/>
            <a:ext cx="4898121" cy="4464000"/>
          </a:xfrm>
          <a:prstGeom prst="rect">
            <a:avLst/>
          </a:prstGeom>
          <a:noFill/>
          <a:ln w="9525">
            <a:solidFill>
              <a:schemeClr val="accent5">
                <a:lumMod val="60000"/>
                <a:lumOff val="40000"/>
              </a:schemeClr>
            </a:solidFill>
            <a:prstDash val="dash"/>
            <a:miter lim="800000"/>
            <a:headEnd/>
            <a:tailEnd/>
          </a:ln>
          <a:effectLst/>
        </p:spPr>
      </p:pic>
      <p:pic>
        <p:nvPicPr>
          <p:cNvPr id="47105" name="Picture 1" descr="C:\Users\Administrator\Documents\Tencent Files\947729585\Image\C2C\(O2B7YUHBVDHW842GE@V$94.jpg"/>
          <p:cNvPicPr>
            <a:picLocks noChangeAspect="1" noChangeArrowheads="1"/>
          </p:cNvPicPr>
          <p:nvPr/>
        </p:nvPicPr>
        <p:blipFill>
          <a:blip r:embed="rId6"/>
          <a:srcRect/>
          <a:stretch>
            <a:fillRect/>
          </a:stretch>
        </p:blipFill>
        <p:spPr bwMode="auto">
          <a:xfrm>
            <a:off x="5905143" y="1535345"/>
            <a:ext cx="5202178" cy="1093780"/>
          </a:xfrm>
          <a:prstGeom prst="rect">
            <a:avLst/>
          </a:prstGeom>
          <a:noFill/>
          <a:ln>
            <a:solidFill>
              <a:schemeClr val="accent5">
                <a:lumMod val="60000"/>
                <a:lumOff val="40000"/>
              </a:schemeClr>
            </a:solidFill>
            <a:prstDash val="dash"/>
          </a:ln>
        </p:spPr>
      </p:pic>
      <p:cxnSp>
        <p:nvCxnSpPr>
          <p:cNvPr id="14" name="直接箭头连接符 13"/>
          <p:cNvCxnSpPr/>
          <p:nvPr/>
        </p:nvCxnSpPr>
        <p:spPr>
          <a:xfrm>
            <a:off x="5475919" y="2078473"/>
            <a:ext cx="432000" cy="1588"/>
          </a:xfrm>
          <a:prstGeom prst="straightConnector1">
            <a:avLst/>
          </a:prstGeom>
          <a:ln w="381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5400000">
            <a:off x="6182499" y="2745557"/>
            <a:ext cx="216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rot="5400000">
            <a:off x="6213667" y="4616091"/>
            <a:ext cx="216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5400000">
            <a:off x="9422556" y="2736331"/>
            <a:ext cx="216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期货</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投机型</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新颖类</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（趋势类：高胜率、高赔率、宽度有限；数据源优势）</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3</a:t>
            </a: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方正证券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46084" name="Picture 4" descr="C:\Users\Administrator\Documents\Tencent Files\947729585\Image\C2C\1HT4JTLYTJF][5}@$$E(K70.jpg"/>
          <p:cNvPicPr>
            <a:picLocks noChangeAspect="1" noChangeArrowheads="1"/>
          </p:cNvPicPr>
          <p:nvPr/>
        </p:nvPicPr>
        <p:blipFill>
          <a:blip r:embed="rId2"/>
          <a:srcRect/>
          <a:stretch>
            <a:fillRect/>
          </a:stretch>
        </p:blipFill>
        <p:spPr bwMode="auto">
          <a:xfrm>
            <a:off x="692211" y="1891784"/>
            <a:ext cx="5238576" cy="1782420"/>
          </a:xfrm>
          <a:prstGeom prst="rect">
            <a:avLst/>
          </a:prstGeom>
          <a:noFill/>
          <a:ln>
            <a:solidFill>
              <a:schemeClr val="accent5">
                <a:lumMod val="60000"/>
                <a:lumOff val="40000"/>
              </a:schemeClr>
            </a:solidFill>
            <a:prstDash val="dash"/>
          </a:ln>
        </p:spPr>
      </p:pic>
      <p:pic>
        <p:nvPicPr>
          <p:cNvPr id="46085" name="Picture 5" descr="C:\Users\Administrator\Documents\Tencent Files\947729585\Image\C2C\%D3H{H9{RCY{U[9R29C~69U.jpg"/>
          <p:cNvPicPr>
            <a:picLocks noChangeAspect="1" noChangeArrowheads="1"/>
          </p:cNvPicPr>
          <p:nvPr/>
        </p:nvPicPr>
        <p:blipFill>
          <a:blip r:embed="rId3"/>
          <a:srcRect/>
          <a:stretch>
            <a:fillRect/>
          </a:stretch>
        </p:blipFill>
        <p:spPr bwMode="auto">
          <a:xfrm>
            <a:off x="6251641" y="1481117"/>
            <a:ext cx="5277177" cy="4865291"/>
          </a:xfrm>
          <a:prstGeom prst="rect">
            <a:avLst/>
          </a:prstGeom>
          <a:noFill/>
          <a:ln>
            <a:solidFill>
              <a:schemeClr val="accent5">
                <a:lumMod val="60000"/>
                <a:lumOff val="40000"/>
              </a:schemeClr>
            </a:solidFill>
            <a:prstDash val="dash"/>
          </a:ln>
        </p:spPr>
      </p:pic>
      <p:pic>
        <p:nvPicPr>
          <p:cNvPr id="46086" name="Picture 6" descr="C:\Users\Administrator\Documents\Tencent Files\947729585\Image\C2C\OT89`8LBEUZ{WVI})C$9LR7.jpg"/>
          <p:cNvPicPr>
            <a:picLocks noChangeAspect="1" noChangeArrowheads="1"/>
          </p:cNvPicPr>
          <p:nvPr/>
        </p:nvPicPr>
        <p:blipFill>
          <a:blip r:embed="rId4"/>
          <a:srcRect/>
          <a:stretch>
            <a:fillRect/>
          </a:stretch>
        </p:blipFill>
        <p:spPr bwMode="auto">
          <a:xfrm>
            <a:off x="692211" y="3898409"/>
            <a:ext cx="5238576" cy="2448000"/>
          </a:xfrm>
          <a:prstGeom prst="rect">
            <a:avLst/>
          </a:prstGeom>
          <a:noFill/>
          <a:ln>
            <a:solidFill>
              <a:schemeClr val="accent5">
                <a:lumMod val="60000"/>
                <a:lumOff val="40000"/>
              </a:schemeClr>
            </a:solidFill>
            <a:prstDash val="dash"/>
          </a:ln>
        </p:spPr>
      </p:pic>
      <p:cxnSp>
        <p:nvCxnSpPr>
          <p:cNvPr id="15" name="直接箭头连接符 14"/>
          <p:cNvCxnSpPr/>
          <p:nvPr/>
        </p:nvCxnSpPr>
        <p:spPr>
          <a:xfrm>
            <a:off x="5927641" y="1994336"/>
            <a:ext cx="324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46084" idx="2"/>
            <a:endCxn id="46086" idx="0"/>
          </p:cNvCxnSpPr>
          <p:nvPr/>
        </p:nvCxnSpPr>
        <p:spPr>
          <a:xfrm rot="5400000">
            <a:off x="3199397" y="3786306"/>
            <a:ext cx="224205"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期货</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套利型</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常规类</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（趋势类：高胜率、低赔率、宽度无限；常规工具）</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4</a:t>
            </a: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广发证券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cxnSp>
        <p:nvCxnSpPr>
          <p:cNvPr id="16" name="直接箭头连接符 15"/>
          <p:cNvCxnSpPr>
            <a:stCxn id="48138" idx="2"/>
            <a:endCxn id="48137" idx="0"/>
          </p:cNvCxnSpPr>
          <p:nvPr/>
        </p:nvCxnSpPr>
        <p:spPr>
          <a:xfrm rot="5400000">
            <a:off x="8748834" y="4411623"/>
            <a:ext cx="191996" cy="1"/>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8129" name="Picture 1" descr="C:\Users\Administrator\Documents\Tencent Files\947729585\Image\C2C\[U`J1`}80M)L(%OK)4GPI~L.jpg"/>
          <p:cNvPicPr>
            <a:picLocks noChangeAspect="1" noChangeArrowheads="1"/>
          </p:cNvPicPr>
          <p:nvPr/>
        </p:nvPicPr>
        <p:blipFill>
          <a:blip r:embed="rId2"/>
          <a:srcRect/>
          <a:stretch>
            <a:fillRect/>
          </a:stretch>
        </p:blipFill>
        <p:spPr bwMode="auto">
          <a:xfrm>
            <a:off x="605724" y="1883206"/>
            <a:ext cx="5333607" cy="1519223"/>
          </a:xfrm>
          <a:prstGeom prst="rect">
            <a:avLst/>
          </a:prstGeom>
          <a:noFill/>
          <a:ln>
            <a:solidFill>
              <a:schemeClr val="accent5">
                <a:lumMod val="60000"/>
                <a:lumOff val="40000"/>
              </a:schemeClr>
            </a:solidFill>
            <a:prstDash val="dash"/>
          </a:ln>
        </p:spPr>
      </p:pic>
      <p:pic>
        <p:nvPicPr>
          <p:cNvPr id="48130" name="Picture 2" descr="C:\Users\Administrator\Documents\Tencent Files\947729585\Image\C2C\YJSP)G5PDUQU$[N@(8_~{{9.jpg"/>
          <p:cNvPicPr>
            <a:picLocks noChangeAspect="1" noChangeArrowheads="1"/>
          </p:cNvPicPr>
          <p:nvPr/>
        </p:nvPicPr>
        <p:blipFill>
          <a:blip r:embed="rId3"/>
          <a:srcRect/>
          <a:stretch>
            <a:fillRect/>
          </a:stretch>
        </p:blipFill>
        <p:spPr bwMode="auto">
          <a:xfrm>
            <a:off x="604852" y="3409488"/>
            <a:ext cx="5339242" cy="1094146"/>
          </a:xfrm>
          <a:prstGeom prst="rect">
            <a:avLst/>
          </a:prstGeom>
          <a:noFill/>
          <a:ln>
            <a:solidFill>
              <a:schemeClr val="accent5">
                <a:lumMod val="60000"/>
                <a:lumOff val="40000"/>
              </a:schemeClr>
            </a:solidFill>
            <a:prstDash val="dash"/>
          </a:ln>
        </p:spPr>
      </p:pic>
      <p:pic>
        <p:nvPicPr>
          <p:cNvPr id="48131" name="Picture 3" descr="C:\Users\Administrator\Documents\Tencent Files\947729585\Image\C2C\C(0PXB]U}9X~]7Q($K{5}~K.png"/>
          <p:cNvPicPr>
            <a:picLocks noChangeAspect="1" noChangeArrowheads="1"/>
          </p:cNvPicPr>
          <p:nvPr/>
        </p:nvPicPr>
        <p:blipFill>
          <a:blip r:embed="rId4"/>
          <a:srcRect/>
          <a:stretch>
            <a:fillRect/>
          </a:stretch>
        </p:blipFill>
        <p:spPr bwMode="auto">
          <a:xfrm>
            <a:off x="604851" y="4708734"/>
            <a:ext cx="5334479" cy="1664491"/>
          </a:xfrm>
          <a:prstGeom prst="rect">
            <a:avLst/>
          </a:prstGeom>
          <a:noFill/>
          <a:ln>
            <a:solidFill>
              <a:schemeClr val="accent5">
                <a:lumMod val="60000"/>
                <a:lumOff val="40000"/>
              </a:schemeClr>
            </a:solidFill>
            <a:prstDash val="dash"/>
          </a:ln>
        </p:spPr>
      </p:pic>
      <p:pic>
        <p:nvPicPr>
          <p:cNvPr id="48137" name="Picture 9"/>
          <p:cNvPicPr>
            <a:picLocks noChangeAspect="1" noChangeArrowheads="1"/>
          </p:cNvPicPr>
          <p:nvPr/>
        </p:nvPicPr>
        <p:blipFill>
          <a:blip r:embed="rId5"/>
          <a:srcRect/>
          <a:stretch>
            <a:fillRect/>
          </a:stretch>
        </p:blipFill>
        <p:spPr bwMode="auto">
          <a:xfrm>
            <a:off x="6344922" y="4507621"/>
            <a:ext cx="4999817" cy="2256373"/>
          </a:xfrm>
          <a:prstGeom prst="rect">
            <a:avLst/>
          </a:prstGeom>
          <a:noFill/>
          <a:ln w="9525">
            <a:solidFill>
              <a:schemeClr val="accent5">
                <a:lumMod val="60000"/>
                <a:lumOff val="40000"/>
              </a:schemeClr>
            </a:solidFill>
            <a:prstDash val="dash"/>
            <a:miter lim="800000"/>
            <a:headEnd/>
            <a:tailEnd/>
          </a:ln>
          <a:effectLst/>
        </p:spPr>
      </p:pic>
      <p:pic>
        <p:nvPicPr>
          <p:cNvPr id="48138" name="Picture 10"/>
          <p:cNvPicPr>
            <a:picLocks noChangeAspect="1" noChangeArrowheads="1"/>
          </p:cNvPicPr>
          <p:nvPr/>
        </p:nvPicPr>
        <p:blipFill>
          <a:blip r:embed="rId6"/>
          <a:srcRect/>
          <a:stretch>
            <a:fillRect/>
          </a:stretch>
        </p:blipFill>
        <p:spPr bwMode="auto">
          <a:xfrm>
            <a:off x="6344923" y="1496465"/>
            <a:ext cx="4999817" cy="2819160"/>
          </a:xfrm>
          <a:prstGeom prst="rect">
            <a:avLst/>
          </a:prstGeom>
          <a:noFill/>
          <a:ln w="9525">
            <a:solidFill>
              <a:schemeClr val="accent5">
                <a:lumMod val="60000"/>
                <a:lumOff val="40000"/>
              </a:schemeClr>
            </a:solidFill>
            <a:prstDash val="dash"/>
            <a:miter lim="800000"/>
            <a:headEnd/>
            <a:tailEnd/>
          </a:ln>
          <a:effectLst/>
        </p:spPr>
      </p:pic>
      <p:cxnSp>
        <p:nvCxnSpPr>
          <p:cNvPr id="20" name="直接箭头连接符 19"/>
          <p:cNvCxnSpPr>
            <a:stCxn id="48130" idx="2"/>
            <a:endCxn id="48131" idx="0"/>
          </p:cNvCxnSpPr>
          <p:nvPr/>
        </p:nvCxnSpPr>
        <p:spPr>
          <a:xfrm rot="5400000">
            <a:off x="3170732" y="4604993"/>
            <a:ext cx="205100" cy="2382"/>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944008" y="1994336"/>
            <a:ext cx="396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期货</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套利型</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新颖类</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（高胜率、低赔率、宽度无限；因子多空</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常规工具）</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5</a:t>
            </a: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东方证券、海通证券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51201" name="Picture 1" descr="C:\Users\Administrator\Documents\Tencent Files\947729585\Image\C2C\D)4F@8~L))684]DH%GW248Y.jpg"/>
          <p:cNvPicPr>
            <a:picLocks noChangeAspect="1" noChangeArrowheads="1"/>
          </p:cNvPicPr>
          <p:nvPr/>
        </p:nvPicPr>
        <p:blipFill>
          <a:blip r:embed="rId2"/>
          <a:srcRect/>
          <a:stretch>
            <a:fillRect/>
          </a:stretch>
        </p:blipFill>
        <p:spPr bwMode="auto">
          <a:xfrm>
            <a:off x="784294" y="1887252"/>
            <a:ext cx="4537971" cy="1910449"/>
          </a:xfrm>
          <a:prstGeom prst="rect">
            <a:avLst/>
          </a:prstGeom>
          <a:noFill/>
          <a:ln>
            <a:solidFill>
              <a:schemeClr val="accent5">
                <a:lumMod val="60000"/>
                <a:lumOff val="40000"/>
              </a:schemeClr>
            </a:solidFill>
            <a:prstDash val="dash"/>
          </a:ln>
        </p:spPr>
      </p:pic>
      <p:pic>
        <p:nvPicPr>
          <p:cNvPr id="51202" name="Picture 2" descr="C:\Users\Administrator\Documents\Tencent Files\947729585\Image\C2C\}%)0(@Q0{U6{36}MO%Y_UST.jpg"/>
          <p:cNvPicPr>
            <a:picLocks noChangeAspect="1" noChangeArrowheads="1"/>
          </p:cNvPicPr>
          <p:nvPr/>
        </p:nvPicPr>
        <p:blipFill>
          <a:blip r:embed="rId3"/>
          <a:srcRect/>
          <a:stretch>
            <a:fillRect/>
          </a:stretch>
        </p:blipFill>
        <p:spPr bwMode="auto">
          <a:xfrm>
            <a:off x="784266" y="4004706"/>
            <a:ext cx="4537999" cy="2343150"/>
          </a:xfrm>
          <a:prstGeom prst="rect">
            <a:avLst/>
          </a:prstGeom>
          <a:noFill/>
          <a:ln>
            <a:solidFill>
              <a:schemeClr val="accent5">
                <a:lumMod val="60000"/>
                <a:lumOff val="40000"/>
              </a:schemeClr>
            </a:solidFill>
            <a:prstDash val="dash"/>
          </a:ln>
        </p:spPr>
      </p:pic>
      <p:pic>
        <p:nvPicPr>
          <p:cNvPr id="51203" name="Picture 3"/>
          <p:cNvPicPr>
            <a:picLocks noChangeAspect="1" noChangeArrowheads="1"/>
          </p:cNvPicPr>
          <p:nvPr/>
        </p:nvPicPr>
        <p:blipFill>
          <a:blip r:embed="rId4"/>
          <a:srcRect/>
          <a:stretch>
            <a:fillRect/>
          </a:stretch>
        </p:blipFill>
        <p:spPr bwMode="auto">
          <a:xfrm>
            <a:off x="5589246" y="1896777"/>
            <a:ext cx="5597836" cy="1255998"/>
          </a:xfrm>
          <a:prstGeom prst="rect">
            <a:avLst/>
          </a:prstGeom>
          <a:noFill/>
          <a:ln w="9525">
            <a:solidFill>
              <a:schemeClr val="accent5">
                <a:lumMod val="60000"/>
                <a:lumOff val="40000"/>
              </a:schemeClr>
            </a:solidFill>
            <a:prstDash val="dash"/>
            <a:miter lim="800000"/>
            <a:headEnd/>
            <a:tailEnd/>
          </a:ln>
          <a:effectLst/>
        </p:spPr>
      </p:pic>
      <p:pic>
        <p:nvPicPr>
          <p:cNvPr id="51204" name="Picture 4"/>
          <p:cNvPicPr>
            <a:picLocks noChangeAspect="1" noChangeArrowheads="1"/>
          </p:cNvPicPr>
          <p:nvPr/>
        </p:nvPicPr>
        <p:blipFill>
          <a:blip r:embed="rId5"/>
          <a:srcRect/>
          <a:stretch>
            <a:fillRect/>
          </a:stretch>
        </p:blipFill>
        <p:spPr bwMode="auto">
          <a:xfrm>
            <a:off x="5593936" y="3374896"/>
            <a:ext cx="5580000" cy="553610"/>
          </a:xfrm>
          <a:prstGeom prst="rect">
            <a:avLst/>
          </a:prstGeom>
          <a:noFill/>
          <a:ln w="9525">
            <a:solidFill>
              <a:schemeClr val="accent5">
                <a:lumMod val="60000"/>
                <a:lumOff val="40000"/>
              </a:schemeClr>
            </a:solidFill>
            <a:prstDash val="dash"/>
            <a:miter lim="800000"/>
            <a:headEnd/>
            <a:tailEnd/>
          </a:ln>
          <a:effectLst/>
        </p:spPr>
      </p:pic>
      <p:pic>
        <p:nvPicPr>
          <p:cNvPr id="51205" name="Picture 5"/>
          <p:cNvPicPr>
            <a:picLocks noChangeAspect="1" noChangeArrowheads="1"/>
          </p:cNvPicPr>
          <p:nvPr/>
        </p:nvPicPr>
        <p:blipFill>
          <a:blip r:embed="rId6"/>
          <a:srcRect/>
          <a:stretch>
            <a:fillRect/>
          </a:stretch>
        </p:blipFill>
        <p:spPr bwMode="auto">
          <a:xfrm>
            <a:off x="5593936" y="4158455"/>
            <a:ext cx="5580000" cy="2372979"/>
          </a:xfrm>
          <a:prstGeom prst="rect">
            <a:avLst/>
          </a:prstGeom>
          <a:noFill/>
          <a:ln w="9525">
            <a:solidFill>
              <a:schemeClr val="accent5">
                <a:lumMod val="60000"/>
                <a:lumOff val="40000"/>
              </a:schemeClr>
            </a:solidFill>
            <a:prstDash val="dash"/>
            <a:miter lim="800000"/>
            <a:headEnd/>
            <a:tailEnd/>
          </a:ln>
          <a:effectLst/>
        </p:spPr>
      </p:pic>
      <p:cxnSp>
        <p:nvCxnSpPr>
          <p:cNvPr id="18" name="直接箭头连接符 17"/>
          <p:cNvCxnSpPr>
            <a:stCxn id="51201" idx="2"/>
            <a:endCxn id="51202" idx="0"/>
          </p:cNvCxnSpPr>
          <p:nvPr/>
        </p:nvCxnSpPr>
        <p:spPr>
          <a:xfrm rot="5400000">
            <a:off x="2949771" y="3901196"/>
            <a:ext cx="207005" cy="14"/>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51203" idx="2"/>
            <a:endCxn id="51204" idx="0"/>
          </p:cNvCxnSpPr>
          <p:nvPr/>
        </p:nvCxnSpPr>
        <p:spPr>
          <a:xfrm rot="5400000">
            <a:off x="8277104" y="3263835"/>
            <a:ext cx="222121" cy="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1204" idx="2"/>
            <a:endCxn id="51205" idx="0"/>
          </p:cNvCxnSpPr>
          <p:nvPr/>
        </p:nvCxnSpPr>
        <p:spPr>
          <a:xfrm rot="5400000">
            <a:off x="8268962" y="4043480"/>
            <a:ext cx="229949"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322265" y="1995924"/>
            <a:ext cx="252000" cy="1588"/>
          </a:xfrm>
          <a:prstGeom prst="straightConnector1">
            <a:avLst/>
          </a:prstGeom>
          <a:ln w="381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期货</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CTA</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套利型</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新颖类</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（高胜率、低赔率、宽度无限；因子多空</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机器学习）</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6</a:t>
            </a: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东方证券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14" name="Picture 1"/>
          <p:cNvPicPr>
            <a:picLocks noChangeAspect="1" noChangeArrowheads="1"/>
          </p:cNvPicPr>
          <p:nvPr/>
        </p:nvPicPr>
        <p:blipFill>
          <a:blip r:embed="rId2"/>
          <a:srcRect/>
          <a:stretch>
            <a:fillRect/>
          </a:stretch>
        </p:blipFill>
        <p:spPr bwMode="auto">
          <a:xfrm>
            <a:off x="822366" y="1918136"/>
            <a:ext cx="5991225" cy="1309160"/>
          </a:xfrm>
          <a:prstGeom prst="rect">
            <a:avLst/>
          </a:prstGeom>
          <a:noFill/>
          <a:ln w="9525">
            <a:solidFill>
              <a:schemeClr val="accent5">
                <a:lumMod val="60000"/>
                <a:lumOff val="40000"/>
              </a:schemeClr>
            </a:solidFill>
            <a:prstDash val="dash"/>
            <a:miter lim="800000"/>
            <a:headEnd/>
            <a:tailEnd/>
          </a:ln>
          <a:effectLst/>
        </p:spPr>
      </p:pic>
      <p:pic>
        <p:nvPicPr>
          <p:cNvPr id="53250" name="Picture 2"/>
          <p:cNvPicPr>
            <a:picLocks noChangeAspect="1" noChangeArrowheads="1"/>
          </p:cNvPicPr>
          <p:nvPr/>
        </p:nvPicPr>
        <p:blipFill>
          <a:blip r:embed="rId3"/>
          <a:srcRect/>
          <a:stretch>
            <a:fillRect/>
          </a:stretch>
        </p:blipFill>
        <p:spPr bwMode="auto">
          <a:xfrm>
            <a:off x="7372121" y="1486428"/>
            <a:ext cx="3205108" cy="2090211"/>
          </a:xfrm>
          <a:prstGeom prst="rect">
            <a:avLst/>
          </a:prstGeom>
          <a:noFill/>
          <a:ln w="9525">
            <a:solidFill>
              <a:schemeClr val="accent5">
                <a:lumMod val="60000"/>
                <a:lumOff val="40000"/>
              </a:schemeClr>
            </a:solidFill>
            <a:prstDash val="dash"/>
            <a:miter lim="800000"/>
            <a:headEnd/>
            <a:tailEnd/>
          </a:ln>
          <a:effectLst/>
        </p:spPr>
      </p:pic>
      <p:pic>
        <p:nvPicPr>
          <p:cNvPr id="53251" name="Picture 3"/>
          <p:cNvPicPr>
            <a:picLocks noChangeAspect="1" noChangeArrowheads="1"/>
          </p:cNvPicPr>
          <p:nvPr/>
        </p:nvPicPr>
        <p:blipFill>
          <a:blip r:embed="rId4"/>
          <a:srcRect/>
          <a:stretch>
            <a:fillRect/>
          </a:stretch>
        </p:blipFill>
        <p:spPr bwMode="auto">
          <a:xfrm>
            <a:off x="822366" y="3462339"/>
            <a:ext cx="6416405" cy="921505"/>
          </a:xfrm>
          <a:prstGeom prst="rect">
            <a:avLst/>
          </a:prstGeom>
          <a:noFill/>
          <a:ln w="9525">
            <a:solidFill>
              <a:schemeClr val="accent5">
                <a:lumMod val="60000"/>
                <a:lumOff val="40000"/>
              </a:schemeClr>
            </a:solidFill>
            <a:prstDash val="dash"/>
            <a:miter lim="800000"/>
            <a:headEnd/>
            <a:tailEnd/>
          </a:ln>
          <a:effectLst/>
        </p:spPr>
      </p:pic>
      <p:pic>
        <p:nvPicPr>
          <p:cNvPr id="53252" name="Picture 4"/>
          <p:cNvPicPr>
            <a:picLocks noChangeAspect="1" noChangeArrowheads="1"/>
          </p:cNvPicPr>
          <p:nvPr/>
        </p:nvPicPr>
        <p:blipFill>
          <a:blip r:embed="rId5"/>
          <a:srcRect/>
          <a:stretch>
            <a:fillRect/>
          </a:stretch>
        </p:blipFill>
        <p:spPr bwMode="auto">
          <a:xfrm>
            <a:off x="4943475" y="4433887"/>
            <a:ext cx="5618139" cy="2340000"/>
          </a:xfrm>
          <a:prstGeom prst="rect">
            <a:avLst/>
          </a:prstGeom>
          <a:noFill/>
          <a:ln w="9525">
            <a:solidFill>
              <a:schemeClr val="accent5">
                <a:lumMod val="60000"/>
                <a:lumOff val="40000"/>
              </a:schemeClr>
            </a:solidFill>
            <a:prstDash val="dash"/>
            <a:miter lim="800000"/>
            <a:headEnd/>
            <a:tailEnd/>
          </a:ln>
          <a:effectLst/>
        </p:spPr>
      </p:pic>
      <p:cxnSp>
        <p:nvCxnSpPr>
          <p:cNvPr id="19" name="直接箭头连接符 18"/>
          <p:cNvCxnSpPr>
            <a:stCxn id="14" idx="2"/>
          </p:cNvCxnSpPr>
          <p:nvPr/>
        </p:nvCxnSpPr>
        <p:spPr>
          <a:xfrm rot="16200000" flipH="1">
            <a:off x="3700457" y="3344817"/>
            <a:ext cx="235045" cy="1"/>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823116" y="2484437"/>
            <a:ext cx="540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形状 24"/>
          <p:cNvCxnSpPr>
            <a:endCxn id="53252" idx="1"/>
          </p:cNvCxnSpPr>
          <p:nvPr/>
        </p:nvCxnSpPr>
        <p:spPr>
          <a:xfrm rot="16200000" flipH="1">
            <a:off x="3770707" y="4431118"/>
            <a:ext cx="1220043" cy="1125494"/>
          </a:xfrm>
          <a:prstGeom prst="bentConnector2">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C:\Users\Administrator\Documents\Tencent Files\947729585\Image\C2C\YSO8YD7@5(673TNS1JZ[%PN.png"/>
          <p:cNvPicPr>
            <a:picLocks noChangeAspect="1" noChangeArrowheads="1"/>
          </p:cNvPicPr>
          <p:nvPr/>
        </p:nvPicPr>
        <p:blipFill>
          <a:blip r:embed="rId2"/>
          <a:srcRect/>
          <a:stretch>
            <a:fillRect/>
          </a:stretch>
        </p:blipFill>
        <p:spPr bwMode="auto">
          <a:xfrm>
            <a:off x="1371601" y="1506671"/>
            <a:ext cx="9071854" cy="4824000"/>
          </a:xfrm>
          <a:prstGeom prst="rect">
            <a:avLst/>
          </a:prstGeom>
          <a:noFill/>
          <a:ln>
            <a:solidFill>
              <a:schemeClr val="bg1"/>
            </a:solidFill>
            <a:prstDash val="dash"/>
          </a:ln>
        </p:spPr>
      </p:pic>
      <p:sp>
        <p:nvSpPr>
          <p:cNvPr id="11" name="文本占位符 2"/>
          <p:cNvSpPr txBox="1">
            <a:spLocks/>
          </p:cNvSpPr>
          <p:nvPr/>
        </p:nvSpPr>
        <p:spPr>
          <a:xfrm>
            <a:off x="460444" y="175593"/>
            <a:ext cx="11290570" cy="862023"/>
          </a:xfrm>
          <a:prstGeom prst="rect">
            <a:avLst/>
          </a:prstGeom>
        </p:spPr>
        <p:txBody>
          <a:bodyPr anchor="ctr"/>
          <a:lstStyle/>
          <a:p>
            <a:pPr>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量化策略框架</a:t>
            </a:r>
          </a:p>
        </p:txBody>
      </p:sp>
      <p:sp>
        <p:nvSpPr>
          <p:cNvPr id="41" name="TextBox 40"/>
          <p:cNvSpPr txBox="1"/>
          <p:nvPr/>
        </p:nvSpPr>
        <p:spPr>
          <a:xfrm>
            <a:off x="488991" y="1071006"/>
            <a:ext cx="11283909" cy="530915"/>
          </a:xfrm>
          <a:prstGeom prst="rect">
            <a:avLst/>
          </a:prstGeom>
          <a:noFill/>
        </p:spPr>
        <p:txBody>
          <a:bodyPr wrap="square" rtlCol="0">
            <a:spAutoFit/>
          </a:bodyPr>
          <a:lstStyle/>
          <a:p>
            <a:pPr marL="285750" lvl="0" indent="-285750">
              <a:lnSpc>
                <a:spcPct val="150000"/>
              </a:lnSpc>
              <a:buFont typeface="Arial" pitchFamily="34" charset="0"/>
              <a:buChar char="•"/>
            </a:pPr>
            <a:r>
              <a:rPr lang="zh-CN" altLang="en-US" sz="19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使用合适的</a:t>
            </a:r>
            <a:r>
              <a:rPr lang="zh-CN" altLang="en-US" sz="1900" u="sng"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工具</a:t>
            </a:r>
            <a:r>
              <a:rPr lang="zh-CN" altLang="en-US" sz="19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加工处理一定的</a:t>
            </a:r>
            <a:r>
              <a:rPr lang="zh-CN" altLang="en-US" sz="1900" u="sng"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数据源</a:t>
            </a:r>
            <a:r>
              <a:rPr lang="zh-CN" altLang="en-US" sz="19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以实现某种</a:t>
            </a:r>
            <a:r>
              <a:rPr lang="zh-CN" altLang="en-US" sz="1900" u="sng"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方法论</a:t>
            </a:r>
            <a:endParaRPr lang="en-US" altLang="zh-CN" sz="19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65" name="TextBox 64"/>
          <p:cNvSpPr txBox="1"/>
          <p:nvPr/>
        </p:nvSpPr>
        <p:spPr>
          <a:xfrm>
            <a:off x="488991" y="6262131"/>
            <a:ext cx="11283909" cy="394788"/>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中信建投证券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QQ图片20180622172531.jpg"/>
          <p:cNvPicPr>
            <a:picLocks noChangeAspect="1"/>
          </p:cNvPicPr>
          <p:nvPr/>
        </p:nvPicPr>
        <p:blipFill>
          <a:blip r:embed="rId2"/>
          <a:stretch>
            <a:fillRect/>
          </a:stretch>
        </p:blipFill>
        <p:spPr>
          <a:xfrm>
            <a:off x="6126121" y="1266825"/>
            <a:ext cx="5246729" cy="5078725"/>
          </a:xfrm>
          <a:prstGeom prst="rect">
            <a:avLst/>
          </a:prstGeom>
          <a:ln>
            <a:solidFill>
              <a:schemeClr val="accent5">
                <a:lumMod val="60000"/>
                <a:lumOff val="40000"/>
              </a:schemeClr>
            </a:solidFill>
            <a:prstDash val="dash"/>
          </a:ln>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期权</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卖期权策略</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1</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（均线）</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申万宏源证券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61441" name="Picture 1" descr="C:\Users\Administrator\Documents\Tencent Files\947729585\Image\C2C\}G0G)[O$3_%UE1N1N@5I84R.jpg"/>
          <p:cNvPicPr>
            <a:picLocks noChangeAspect="1" noChangeArrowheads="1"/>
          </p:cNvPicPr>
          <p:nvPr/>
        </p:nvPicPr>
        <p:blipFill>
          <a:blip r:embed="rId3"/>
          <a:srcRect/>
          <a:stretch>
            <a:fillRect/>
          </a:stretch>
        </p:blipFill>
        <p:spPr bwMode="auto">
          <a:xfrm>
            <a:off x="650916" y="1889561"/>
            <a:ext cx="5054559" cy="2066067"/>
          </a:xfrm>
          <a:prstGeom prst="rect">
            <a:avLst/>
          </a:prstGeom>
          <a:noFill/>
          <a:ln>
            <a:solidFill>
              <a:schemeClr val="accent5">
                <a:lumMod val="60000"/>
                <a:lumOff val="40000"/>
              </a:schemeClr>
            </a:solidFill>
            <a:prstDash val="dash"/>
          </a:ln>
        </p:spPr>
      </p:pic>
      <p:sp>
        <p:nvSpPr>
          <p:cNvPr id="61442" name="AutoShape 2"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3" name="AutoShape 3"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4" name="AutoShape 4"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1445" name="Picture 5" descr="C:\Users\Administrator\Documents\Tencent Files\947729585\Image\C2C\4TYPE8}U@6ROURJ[Y`09W_P.png"/>
          <p:cNvPicPr>
            <a:picLocks noChangeAspect="1" noChangeArrowheads="1"/>
          </p:cNvPicPr>
          <p:nvPr/>
        </p:nvPicPr>
        <p:blipFill>
          <a:blip r:embed="rId4"/>
          <a:srcRect/>
          <a:stretch>
            <a:fillRect/>
          </a:stretch>
        </p:blipFill>
        <p:spPr bwMode="auto">
          <a:xfrm>
            <a:off x="650917" y="3965153"/>
            <a:ext cx="5054558" cy="2371396"/>
          </a:xfrm>
          <a:prstGeom prst="rect">
            <a:avLst/>
          </a:prstGeom>
          <a:noFill/>
          <a:ln>
            <a:solidFill>
              <a:schemeClr val="accent5">
                <a:lumMod val="60000"/>
                <a:lumOff val="40000"/>
              </a:schemeClr>
            </a:solidFill>
            <a:prstDash val="dash"/>
          </a:ln>
        </p:spPr>
      </p:pic>
      <p:sp>
        <p:nvSpPr>
          <p:cNvPr id="61446" name="AutoShape 6"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7" name="AutoShape 7"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8" name="AutoShape 8"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69" name="AutoShape 1"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70" name="AutoShape 2"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cxnSp>
        <p:nvCxnSpPr>
          <p:cNvPr id="17" name="直接箭头连接符 16"/>
          <p:cNvCxnSpPr/>
          <p:nvPr/>
        </p:nvCxnSpPr>
        <p:spPr>
          <a:xfrm>
            <a:off x="5705475" y="2914650"/>
            <a:ext cx="432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10800000" flipV="1">
            <a:off x="5686725" y="5105400"/>
            <a:ext cx="45075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6282415" y="1219201"/>
            <a:ext cx="5259723" cy="5112000"/>
          </a:xfrm>
          <a:prstGeom prst="rect">
            <a:avLst/>
          </a:prstGeom>
          <a:noFill/>
          <a:ln w="9525">
            <a:solidFill>
              <a:schemeClr val="accent5">
                <a:lumMod val="60000"/>
                <a:lumOff val="40000"/>
              </a:schemeClr>
            </a:solidFill>
            <a:prstDash val="dash"/>
            <a:miter lim="800000"/>
            <a:headEnd/>
            <a:tailEnd/>
          </a:ln>
          <a:effectLst/>
        </p:spPr>
      </p:pic>
      <p:pic>
        <p:nvPicPr>
          <p:cNvPr id="2" name="Picture 1" descr="C:\Users\Administrator\Documents\Tencent Files\947729585\Image\C2C\`CU2GR[WU~_H@A[ZQO8~K]8.png"/>
          <p:cNvPicPr>
            <a:picLocks noChangeAspect="1" noChangeArrowheads="1"/>
          </p:cNvPicPr>
          <p:nvPr/>
        </p:nvPicPr>
        <p:blipFill>
          <a:blip r:embed="rId3"/>
          <a:srcRect/>
          <a:stretch>
            <a:fillRect/>
          </a:stretch>
        </p:blipFill>
        <p:spPr bwMode="auto">
          <a:xfrm>
            <a:off x="641021" y="3571875"/>
            <a:ext cx="5340680" cy="2756664"/>
          </a:xfrm>
          <a:prstGeom prst="rect">
            <a:avLst/>
          </a:prstGeom>
          <a:noFill/>
          <a:ln>
            <a:solidFill>
              <a:schemeClr val="accent5">
                <a:lumMod val="60000"/>
                <a:lumOff val="40000"/>
              </a:schemeClr>
            </a:solidFill>
            <a:prstDash val="dash"/>
          </a:ln>
        </p:spPr>
      </p:pic>
      <p:pic>
        <p:nvPicPr>
          <p:cNvPr id="3" name="Picture 2" descr="C:\Users\Administrator\Documents\Tencent Files\947729585\Image\C2C\}MIZXK7~Q%F6W4{4N4BI3[0.jpg"/>
          <p:cNvPicPr>
            <a:picLocks noChangeAspect="1" noChangeArrowheads="1"/>
          </p:cNvPicPr>
          <p:nvPr/>
        </p:nvPicPr>
        <p:blipFill>
          <a:blip r:embed="rId4"/>
          <a:srcRect/>
          <a:stretch>
            <a:fillRect/>
          </a:stretch>
        </p:blipFill>
        <p:spPr bwMode="auto">
          <a:xfrm>
            <a:off x="641020" y="1927661"/>
            <a:ext cx="5340680" cy="1634635"/>
          </a:xfrm>
          <a:prstGeom prst="rect">
            <a:avLst/>
          </a:prstGeom>
          <a:noFill/>
          <a:ln>
            <a:solidFill>
              <a:schemeClr val="accent5">
                <a:lumMod val="60000"/>
                <a:lumOff val="40000"/>
              </a:schemeClr>
            </a:solidFill>
            <a:prstDash val="dash"/>
          </a:ln>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期权</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卖期权策略</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2</a:t>
            </a:r>
            <a:r>
              <a:rPr lang="zh-CN" altLang="en-US"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（布林带）</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光大证券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61442" name="AutoShape 2"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3" name="AutoShape 3"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4" name="AutoShape 4"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6" name="AutoShape 6"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7" name="AutoShape 7"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8" name="AutoShape 8"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69" name="AutoShape 1"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70" name="AutoShape 2"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cxnSp>
        <p:nvCxnSpPr>
          <p:cNvPr id="17" name="直接箭头连接符 16"/>
          <p:cNvCxnSpPr/>
          <p:nvPr/>
        </p:nvCxnSpPr>
        <p:spPr>
          <a:xfrm>
            <a:off x="5981700" y="2770187"/>
            <a:ext cx="324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10800000" flipV="1">
            <a:off x="6003940" y="4846636"/>
            <a:ext cx="288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descr="C:\Users\Administrator\Documents\Tencent Files\947729585\Image\C2C\ZW_CP~@P@YNB`A[MWOB}S9M.png"/>
          <p:cNvPicPr>
            <a:picLocks noChangeAspect="1" noChangeArrowheads="1"/>
          </p:cNvPicPr>
          <p:nvPr/>
        </p:nvPicPr>
        <p:blipFill>
          <a:blip r:embed="rId2"/>
          <a:srcRect/>
          <a:stretch>
            <a:fillRect/>
          </a:stretch>
        </p:blipFill>
        <p:spPr bwMode="auto">
          <a:xfrm>
            <a:off x="5134382" y="417230"/>
            <a:ext cx="6188007" cy="3302752"/>
          </a:xfrm>
          <a:prstGeom prst="rect">
            <a:avLst/>
          </a:prstGeom>
          <a:noFill/>
          <a:ln>
            <a:solidFill>
              <a:schemeClr val="accent5">
                <a:lumMod val="60000"/>
                <a:lumOff val="40000"/>
              </a:schemeClr>
            </a:solidFill>
            <a:prstDash val="dash"/>
          </a:ln>
        </p:spPr>
      </p:pic>
      <p:pic>
        <p:nvPicPr>
          <p:cNvPr id="63491" name="Picture 3"/>
          <p:cNvPicPr>
            <a:picLocks noChangeAspect="1" noChangeArrowheads="1"/>
          </p:cNvPicPr>
          <p:nvPr/>
        </p:nvPicPr>
        <p:blipFill>
          <a:blip r:embed="rId3"/>
          <a:srcRect/>
          <a:stretch>
            <a:fillRect/>
          </a:stretch>
        </p:blipFill>
        <p:spPr bwMode="auto">
          <a:xfrm>
            <a:off x="719662" y="3779453"/>
            <a:ext cx="4719113" cy="1874587"/>
          </a:xfrm>
          <a:prstGeom prst="rect">
            <a:avLst/>
          </a:prstGeom>
          <a:noFill/>
          <a:ln w="9525">
            <a:noFill/>
            <a:miter lim="800000"/>
            <a:headEnd/>
            <a:tailEnd/>
          </a:ln>
          <a:effectLst/>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期权</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比率价差</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3</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：比率价差策略比卖期权策略更安全</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申万宏源证券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61442" name="AutoShape 2"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3" name="AutoShape 3"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4" name="AutoShape 4"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6" name="AutoShape 6"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7" name="AutoShape 7"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8" name="AutoShape 8"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69" name="AutoShape 1"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70" name="AutoShape 2"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cxnSp>
        <p:nvCxnSpPr>
          <p:cNvPr id="17" name="直接箭头连接符 16"/>
          <p:cNvCxnSpPr/>
          <p:nvPr/>
        </p:nvCxnSpPr>
        <p:spPr>
          <a:xfrm>
            <a:off x="5429250" y="4600575"/>
            <a:ext cx="504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63490" name="Picture 2" descr="C:\Users\Administrator\Documents\Tencent Files\947729585\Image\C2C\L(MAD`POIBXMJ02I]8H(WUE.jpg"/>
          <p:cNvPicPr>
            <a:picLocks noChangeAspect="1" noChangeArrowheads="1"/>
          </p:cNvPicPr>
          <p:nvPr/>
        </p:nvPicPr>
        <p:blipFill>
          <a:blip r:embed="rId4"/>
          <a:srcRect/>
          <a:stretch>
            <a:fillRect/>
          </a:stretch>
        </p:blipFill>
        <p:spPr bwMode="auto">
          <a:xfrm>
            <a:off x="5924550" y="3811838"/>
            <a:ext cx="5397839" cy="2820789"/>
          </a:xfrm>
          <a:prstGeom prst="rect">
            <a:avLst/>
          </a:prstGeom>
          <a:noFill/>
          <a:ln>
            <a:solidFill>
              <a:schemeClr val="accent5">
                <a:lumMod val="60000"/>
                <a:lumOff val="40000"/>
              </a:schemeClr>
            </a:solidFill>
            <a:prstDash val="dash"/>
          </a:ln>
        </p:spPr>
      </p:pic>
      <p:cxnSp>
        <p:nvCxnSpPr>
          <p:cNvPr id="23" name="形状 22"/>
          <p:cNvCxnSpPr>
            <a:endCxn id="63491" idx="0"/>
          </p:cNvCxnSpPr>
          <p:nvPr/>
        </p:nvCxnSpPr>
        <p:spPr>
          <a:xfrm rot="10800000" flipV="1">
            <a:off x="3079220" y="2990849"/>
            <a:ext cx="2055163" cy="788603"/>
          </a:xfrm>
          <a:prstGeom prst="bentConnector2">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期权</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牛熊价差组合</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4</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光大证券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61442" name="AutoShape 2"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3" name="AutoShape 3"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4" name="AutoShape 4"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6" name="AutoShape 6"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7" name="AutoShape 7"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8" name="AutoShape 8"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69" name="AutoShape 1"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70" name="AutoShape 2"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5540" name="Picture 4"/>
          <p:cNvPicPr>
            <a:picLocks noChangeAspect="1" noChangeArrowheads="1"/>
          </p:cNvPicPr>
          <p:nvPr/>
        </p:nvPicPr>
        <p:blipFill>
          <a:blip r:embed="rId2"/>
          <a:srcRect/>
          <a:stretch>
            <a:fillRect/>
          </a:stretch>
        </p:blipFill>
        <p:spPr bwMode="auto">
          <a:xfrm>
            <a:off x="603289" y="1927661"/>
            <a:ext cx="4965541" cy="2808000"/>
          </a:xfrm>
          <a:prstGeom prst="rect">
            <a:avLst/>
          </a:prstGeom>
          <a:noFill/>
          <a:ln w="9525">
            <a:solidFill>
              <a:schemeClr val="accent5">
                <a:lumMod val="60000"/>
                <a:lumOff val="40000"/>
              </a:schemeClr>
            </a:solidFill>
            <a:prstDash val="dash"/>
            <a:miter lim="800000"/>
            <a:headEnd/>
            <a:tailEnd/>
          </a:ln>
          <a:effectLst/>
        </p:spPr>
      </p:pic>
      <p:pic>
        <p:nvPicPr>
          <p:cNvPr id="65541" name="Picture 5"/>
          <p:cNvPicPr>
            <a:picLocks noChangeAspect="1" noChangeArrowheads="1"/>
          </p:cNvPicPr>
          <p:nvPr/>
        </p:nvPicPr>
        <p:blipFill>
          <a:blip r:embed="rId3"/>
          <a:srcRect/>
          <a:stretch>
            <a:fillRect/>
          </a:stretch>
        </p:blipFill>
        <p:spPr bwMode="auto">
          <a:xfrm>
            <a:off x="5924549" y="4008832"/>
            <a:ext cx="5048251" cy="2794918"/>
          </a:xfrm>
          <a:prstGeom prst="rect">
            <a:avLst/>
          </a:prstGeom>
          <a:noFill/>
          <a:ln w="9525">
            <a:solidFill>
              <a:schemeClr val="accent5">
                <a:lumMod val="60000"/>
                <a:lumOff val="40000"/>
              </a:schemeClr>
            </a:solidFill>
            <a:prstDash val="dash"/>
            <a:miter lim="800000"/>
            <a:headEnd/>
            <a:tailEnd/>
          </a:ln>
          <a:effectLst/>
        </p:spPr>
      </p:pic>
      <p:pic>
        <p:nvPicPr>
          <p:cNvPr id="65542" name="Picture 6"/>
          <p:cNvPicPr>
            <a:picLocks noChangeAspect="1" noChangeArrowheads="1"/>
          </p:cNvPicPr>
          <p:nvPr/>
        </p:nvPicPr>
        <p:blipFill>
          <a:blip r:embed="rId4"/>
          <a:srcRect/>
          <a:stretch>
            <a:fillRect/>
          </a:stretch>
        </p:blipFill>
        <p:spPr bwMode="auto">
          <a:xfrm>
            <a:off x="5924550" y="137493"/>
            <a:ext cx="5048250" cy="3861814"/>
          </a:xfrm>
          <a:prstGeom prst="rect">
            <a:avLst/>
          </a:prstGeom>
          <a:noFill/>
          <a:ln w="9525">
            <a:solidFill>
              <a:schemeClr val="accent5">
                <a:lumMod val="60000"/>
                <a:lumOff val="40000"/>
              </a:schemeClr>
            </a:solidFill>
            <a:prstDash val="dash"/>
            <a:miter lim="800000"/>
            <a:headEnd/>
            <a:tailEnd/>
          </a:ln>
          <a:effectLst/>
        </p:spPr>
      </p:pic>
      <p:pic>
        <p:nvPicPr>
          <p:cNvPr id="65543" name="Picture 7"/>
          <p:cNvPicPr>
            <a:picLocks noChangeAspect="1" noChangeArrowheads="1"/>
          </p:cNvPicPr>
          <p:nvPr/>
        </p:nvPicPr>
        <p:blipFill>
          <a:blip r:embed="rId5"/>
          <a:srcRect/>
          <a:stretch>
            <a:fillRect/>
          </a:stretch>
        </p:blipFill>
        <p:spPr bwMode="auto">
          <a:xfrm>
            <a:off x="603290" y="4741579"/>
            <a:ext cx="4965539" cy="1520552"/>
          </a:xfrm>
          <a:prstGeom prst="rect">
            <a:avLst/>
          </a:prstGeom>
          <a:noFill/>
          <a:ln w="9525">
            <a:solidFill>
              <a:schemeClr val="accent5">
                <a:lumMod val="60000"/>
                <a:lumOff val="40000"/>
              </a:schemeClr>
            </a:solidFill>
            <a:prstDash val="dash"/>
            <a:miter lim="800000"/>
            <a:headEnd/>
            <a:tailEnd/>
          </a:ln>
          <a:effectLst/>
        </p:spPr>
      </p:pic>
      <p:cxnSp>
        <p:nvCxnSpPr>
          <p:cNvPr id="25" name="直接箭头连接符 24"/>
          <p:cNvCxnSpPr/>
          <p:nvPr/>
        </p:nvCxnSpPr>
        <p:spPr>
          <a:xfrm>
            <a:off x="5591175" y="2022911"/>
            <a:ext cx="324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65542" idx="3"/>
            <a:endCxn id="65541" idx="3"/>
          </p:cNvCxnSpPr>
          <p:nvPr/>
        </p:nvCxnSpPr>
        <p:spPr>
          <a:xfrm>
            <a:off x="10972800" y="2068400"/>
            <a:ext cx="1588" cy="3337891"/>
          </a:xfrm>
          <a:prstGeom prst="bentConnector3">
            <a:avLst>
              <a:gd name="adj1" fmla="val 14395466"/>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期权</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事件型机会</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实例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5</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广发证券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61442" name="AutoShape 2"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3" name="AutoShape 3"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4" name="AutoShape 4"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6" name="AutoShape 6"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7" name="AutoShape 7"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8" name="AutoShape 8"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69" name="AutoShape 1"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70" name="AutoShape 2"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171" name="AutoShape 3" descr="C:\Users\Administrator\Documents\Tencent Files\947729585\Image\C2C\6IG WQ5KZSLND@@3O%%90.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 name="云形标注 18"/>
          <p:cNvSpPr/>
          <p:nvPr/>
        </p:nvSpPr>
        <p:spPr>
          <a:xfrm>
            <a:off x="3619500" y="49734"/>
            <a:ext cx="2876550" cy="1071006"/>
          </a:xfrm>
          <a:prstGeom prst="cloudCallout">
            <a:avLst>
              <a:gd name="adj1" fmla="val -55932"/>
              <a:gd name="adj2" fmla="val 5716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策略开发新方向</a:t>
            </a:r>
            <a:endParaRPr lang="zh-CN" altLang="en-US" dirty="0"/>
          </a:p>
        </p:txBody>
      </p:sp>
      <p:pic>
        <p:nvPicPr>
          <p:cNvPr id="64513" name="Picture 1" descr="C:\Users\Administrator\Documents\Tencent Files\947729585\Image\C2C\2J{AK9[XYN[$I8A25%B{JE9.png"/>
          <p:cNvPicPr>
            <a:picLocks noChangeAspect="1" noChangeArrowheads="1"/>
          </p:cNvPicPr>
          <p:nvPr/>
        </p:nvPicPr>
        <p:blipFill>
          <a:blip r:embed="rId2"/>
          <a:srcRect/>
          <a:stretch>
            <a:fillRect/>
          </a:stretch>
        </p:blipFill>
        <p:spPr bwMode="auto">
          <a:xfrm>
            <a:off x="6353176" y="3995181"/>
            <a:ext cx="4600574" cy="2381682"/>
          </a:xfrm>
          <a:prstGeom prst="rect">
            <a:avLst/>
          </a:prstGeom>
          <a:noFill/>
          <a:ln>
            <a:solidFill>
              <a:schemeClr val="accent5">
                <a:lumMod val="60000"/>
                <a:lumOff val="40000"/>
              </a:schemeClr>
            </a:solidFill>
            <a:prstDash val="dash"/>
          </a:ln>
        </p:spPr>
      </p:pic>
      <p:pic>
        <p:nvPicPr>
          <p:cNvPr id="64514" name="Picture 2" descr="C:\Users\Administrator\Documents\Tencent Files\947729585\Image\C2C\)NBPOE3RALV6_MT4DD_11EC.png"/>
          <p:cNvPicPr>
            <a:picLocks noChangeAspect="1" noChangeArrowheads="1"/>
          </p:cNvPicPr>
          <p:nvPr/>
        </p:nvPicPr>
        <p:blipFill>
          <a:blip r:embed="rId3"/>
          <a:srcRect/>
          <a:stretch>
            <a:fillRect/>
          </a:stretch>
        </p:blipFill>
        <p:spPr bwMode="auto">
          <a:xfrm>
            <a:off x="705736" y="3995181"/>
            <a:ext cx="5209289" cy="2390775"/>
          </a:xfrm>
          <a:prstGeom prst="rect">
            <a:avLst/>
          </a:prstGeom>
          <a:noFill/>
          <a:ln>
            <a:solidFill>
              <a:schemeClr val="accent5">
                <a:lumMod val="60000"/>
                <a:lumOff val="40000"/>
              </a:schemeClr>
            </a:solidFill>
            <a:prstDash val="dash"/>
          </a:ln>
        </p:spPr>
      </p:pic>
      <p:pic>
        <p:nvPicPr>
          <p:cNvPr id="64517" name="Picture 5" descr="C:\Users\Administrator\Documents\Tencent Files\947729585\Image\C2C\ZX(RJ43EJ1)E12[(MHL%BHW.png"/>
          <p:cNvPicPr>
            <a:picLocks noChangeAspect="1" noChangeArrowheads="1"/>
          </p:cNvPicPr>
          <p:nvPr/>
        </p:nvPicPr>
        <p:blipFill>
          <a:blip r:embed="rId4"/>
          <a:srcRect/>
          <a:stretch>
            <a:fillRect/>
          </a:stretch>
        </p:blipFill>
        <p:spPr bwMode="auto">
          <a:xfrm>
            <a:off x="708066" y="1889561"/>
            <a:ext cx="3844884" cy="1905508"/>
          </a:xfrm>
          <a:prstGeom prst="rect">
            <a:avLst/>
          </a:prstGeom>
          <a:noFill/>
          <a:ln>
            <a:solidFill>
              <a:schemeClr val="accent5">
                <a:lumMod val="60000"/>
                <a:lumOff val="40000"/>
              </a:schemeClr>
            </a:solidFill>
            <a:prstDash val="dash"/>
          </a:ln>
        </p:spPr>
      </p:pic>
      <p:cxnSp>
        <p:nvCxnSpPr>
          <p:cNvPr id="25" name="直接箭头连接符 24"/>
          <p:cNvCxnSpPr>
            <a:stCxn id="64514" idx="3"/>
            <a:endCxn id="64513" idx="1"/>
          </p:cNvCxnSpPr>
          <p:nvPr/>
        </p:nvCxnSpPr>
        <p:spPr>
          <a:xfrm flipV="1">
            <a:off x="5915025" y="5186022"/>
            <a:ext cx="438151" cy="4547"/>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64517" idx="2"/>
          </p:cNvCxnSpPr>
          <p:nvPr/>
        </p:nvCxnSpPr>
        <p:spPr>
          <a:xfrm rot="5400000">
            <a:off x="2522508" y="3903069"/>
            <a:ext cx="216000" cy="1"/>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rot="10800000">
            <a:off x="4545074" y="2151061"/>
            <a:ext cx="252000" cy="1588"/>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64516" name="Picture 4" descr="C:\Users\Administrator\Documents\Tencent Files\947729585\Image\C2C\UM4QQ(3RZ66{UTGRP@65)K7.png"/>
          <p:cNvPicPr>
            <a:picLocks noChangeAspect="1" noChangeArrowheads="1"/>
          </p:cNvPicPr>
          <p:nvPr/>
        </p:nvPicPr>
        <p:blipFill>
          <a:blip r:embed="rId5"/>
          <a:srcRect/>
          <a:stretch>
            <a:fillRect/>
          </a:stretch>
        </p:blipFill>
        <p:spPr bwMode="auto">
          <a:xfrm>
            <a:off x="7791450" y="1142391"/>
            <a:ext cx="3159056" cy="2181834"/>
          </a:xfrm>
          <a:prstGeom prst="rect">
            <a:avLst/>
          </a:prstGeom>
          <a:noFill/>
          <a:ln>
            <a:solidFill>
              <a:schemeClr val="accent5">
                <a:lumMod val="60000"/>
                <a:lumOff val="40000"/>
              </a:schemeClr>
            </a:solidFill>
            <a:prstDash val="dash"/>
          </a:ln>
        </p:spPr>
      </p:pic>
      <p:pic>
        <p:nvPicPr>
          <p:cNvPr id="64515" name="Picture 3" descr="C:\Users\Administrator\Documents\Tencent Files\947729585\Image\C2C\13K6}MI7S1(2ZL3DHU7[5YF.png"/>
          <p:cNvPicPr>
            <a:picLocks noChangeAspect="1" noChangeArrowheads="1"/>
          </p:cNvPicPr>
          <p:nvPr/>
        </p:nvPicPr>
        <p:blipFill>
          <a:blip r:embed="rId6"/>
          <a:srcRect/>
          <a:stretch>
            <a:fillRect/>
          </a:stretch>
        </p:blipFill>
        <p:spPr bwMode="auto">
          <a:xfrm>
            <a:off x="4800600" y="1142390"/>
            <a:ext cx="3009900" cy="2181835"/>
          </a:xfrm>
          <a:prstGeom prst="rect">
            <a:avLst/>
          </a:prstGeom>
          <a:noFill/>
          <a:ln>
            <a:solidFill>
              <a:schemeClr val="accent5">
                <a:lumMod val="60000"/>
                <a:lumOff val="40000"/>
              </a:schemeClr>
            </a:solidFill>
            <a:prstDash val="dash"/>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期权</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无风险套利型</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长江证券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grpSp>
        <p:nvGrpSpPr>
          <p:cNvPr id="15" name="组合 14"/>
          <p:cNvGrpSpPr/>
          <p:nvPr/>
        </p:nvGrpSpPr>
        <p:grpSpPr>
          <a:xfrm>
            <a:off x="3876151" y="204168"/>
            <a:ext cx="7591949" cy="6544280"/>
            <a:chOff x="3876151" y="204168"/>
            <a:chExt cx="7591949" cy="6544280"/>
          </a:xfrm>
        </p:grpSpPr>
        <p:pic>
          <p:nvPicPr>
            <p:cNvPr id="56321" name="Picture 1" descr="C:\Users\Administrator\Documents\Tencent Files\947729585\Image\C2C\0$%S]78Z_FS{8MM_T$XP}2O.png"/>
            <p:cNvPicPr>
              <a:picLocks noChangeAspect="1" noChangeArrowheads="1"/>
            </p:cNvPicPr>
            <p:nvPr/>
          </p:nvPicPr>
          <p:blipFill>
            <a:blip r:embed="rId2"/>
            <a:srcRect/>
            <a:stretch>
              <a:fillRect/>
            </a:stretch>
          </p:blipFill>
          <p:spPr bwMode="auto">
            <a:xfrm>
              <a:off x="3876151" y="204168"/>
              <a:ext cx="7591949" cy="3317398"/>
            </a:xfrm>
            <a:prstGeom prst="rect">
              <a:avLst/>
            </a:prstGeom>
            <a:noFill/>
          </p:spPr>
        </p:pic>
        <p:pic>
          <p:nvPicPr>
            <p:cNvPr id="56322" name="Picture 2" descr="C:\Users\Administrator\Documents\Tencent Files\947729585\Image\C2C\JBYT35JN2HDFV}E]11R8MY6.png"/>
            <p:cNvPicPr>
              <a:picLocks noChangeAspect="1" noChangeArrowheads="1"/>
            </p:cNvPicPr>
            <p:nvPr/>
          </p:nvPicPr>
          <p:blipFill>
            <a:blip r:embed="rId3"/>
            <a:srcRect/>
            <a:stretch>
              <a:fillRect/>
            </a:stretch>
          </p:blipFill>
          <p:spPr bwMode="auto">
            <a:xfrm>
              <a:off x="3879890" y="3515238"/>
              <a:ext cx="7581600" cy="3233210"/>
            </a:xfrm>
            <a:prstGeom prst="rect">
              <a:avLst/>
            </a:prstGeom>
            <a:noFill/>
          </p:spPr>
        </p:pic>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期权</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牛市策略</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长江证券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pic>
        <p:nvPicPr>
          <p:cNvPr id="57346" name="Picture 2" descr="C:\Users\Administrator\Documents\Tencent Files\947729585\Image\C2C\$J$O)PJSFG9PJ(RRXJ925A1.png"/>
          <p:cNvPicPr>
            <a:picLocks noChangeAspect="1" noChangeArrowheads="1"/>
          </p:cNvPicPr>
          <p:nvPr/>
        </p:nvPicPr>
        <p:blipFill>
          <a:blip r:embed="rId2"/>
          <a:srcRect/>
          <a:stretch>
            <a:fillRect/>
          </a:stretch>
        </p:blipFill>
        <p:spPr bwMode="auto">
          <a:xfrm>
            <a:off x="3457575" y="500233"/>
            <a:ext cx="8048625" cy="5761898"/>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期权</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熊市策略</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长江证券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grpSp>
        <p:nvGrpSpPr>
          <p:cNvPr id="8" name="组合 7"/>
          <p:cNvGrpSpPr/>
          <p:nvPr/>
        </p:nvGrpSpPr>
        <p:grpSpPr>
          <a:xfrm>
            <a:off x="3457573" y="515396"/>
            <a:ext cx="8049601" cy="5891146"/>
            <a:chOff x="3457573" y="515396"/>
            <a:chExt cx="8049601" cy="5891146"/>
          </a:xfrm>
        </p:grpSpPr>
        <p:pic>
          <p:nvPicPr>
            <p:cNvPr id="58369" name="Picture 1" descr="C:\Users\Administrator\Documents\Tencent Files\947729585\Image\C2C\XCYPI6MJK8D9YIH{5_[UW}4.png"/>
            <p:cNvPicPr>
              <a:picLocks noChangeAspect="1" noChangeArrowheads="1"/>
            </p:cNvPicPr>
            <p:nvPr/>
          </p:nvPicPr>
          <p:blipFill>
            <a:blip r:embed="rId2"/>
            <a:srcRect/>
            <a:stretch>
              <a:fillRect/>
            </a:stretch>
          </p:blipFill>
          <p:spPr bwMode="auto">
            <a:xfrm>
              <a:off x="3457574" y="515396"/>
              <a:ext cx="8049600" cy="1275754"/>
            </a:xfrm>
            <a:prstGeom prst="rect">
              <a:avLst/>
            </a:prstGeom>
            <a:noFill/>
          </p:spPr>
        </p:pic>
        <p:pic>
          <p:nvPicPr>
            <p:cNvPr id="58370" name="Picture 2" descr="C:\Users\Administrator\Documents\Tencent Files\947729585\Image\C2C\9B5WUTDEUET6R9WT%R9VN11.png"/>
            <p:cNvPicPr>
              <a:picLocks noChangeAspect="1" noChangeArrowheads="1"/>
            </p:cNvPicPr>
            <p:nvPr/>
          </p:nvPicPr>
          <p:blipFill>
            <a:blip r:embed="rId3"/>
            <a:srcRect/>
            <a:stretch>
              <a:fillRect/>
            </a:stretch>
          </p:blipFill>
          <p:spPr bwMode="auto">
            <a:xfrm>
              <a:off x="3457573" y="1756211"/>
              <a:ext cx="8049600" cy="4650331"/>
            </a:xfrm>
            <a:prstGeom prst="rect">
              <a:avLst/>
            </a:prstGeom>
            <a:noFill/>
          </p:spPr>
        </p:pic>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期权</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波动率策略</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长江证券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grpSp>
        <p:nvGrpSpPr>
          <p:cNvPr id="9" name="组合 8"/>
          <p:cNvGrpSpPr/>
          <p:nvPr/>
        </p:nvGrpSpPr>
        <p:grpSpPr>
          <a:xfrm>
            <a:off x="3648074" y="388583"/>
            <a:ext cx="7534276" cy="6372561"/>
            <a:chOff x="3648074" y="388583"/>
            <a:chExt cx="7534276" cy="6372561"/>
          </a:xfrm>
        </p:grpSpPr>
        <p:pic>
          <p:nvPicPr>
            <p:cNvPr id="59394" name="Picture 2" descr="C:\Users\Administrator\Documents\Tencent Files\947729585\Image\C2C\0D5EP07~H2{KPX`UH0C0MYF.png"/>
            <p:cNvPicPr>
              <a:picLocks noChangeAspect="1" noChangeArrowheads="1"/>
            </p:cNvPicPr>
            <p:nvPr/>
          </p:nvPicPr>
          <p:blipFill>
            <a:blip r:embed="rId2"/>
            <a:srcRect/>
            <a:stretch>
              <a:fillRect/>
            </a:stretch>
          </p:blipFill>
          <p:spPr bwMode="auto">
            <a:xfrm>
              <a:off x="3648074" y="3430155"/>
              <a:ext cx="7534275" cy="3330989"/>
            </a:xfrm>
            <a:prstGeom prst="rect">
              <a:avLst/>
            </a:prstGeom>
            <a:noFill/>
          </p:spPr>
        </p:pic>
        <p:pic>
          <p:nvPicPr>
            <p:cNvPr id="59393" name="Picture 1" descr="C:\Users\Administrator\Documents\Tencent Files\947729585\Image\C2C\ECXAW[)08UCDU5I[]}Y{3MJ.png"/>
            <p:cNvPicPr>
              <a:picLocks noChangeAspect="1" noChangeArrowheads="1"/>
            </p:cNvPicPr>
            <p:nvPr/>
          </p:nvPicPr>
          <p:blipFill>
            <a:blip r:embed="rId3"/>
            <a:srcRect/>
            <a:stretch>
              <a:fillRect/>
            </a:stretch>
          </p:blipFill>
          <p:spPr bwMode="auto">
            <a:xfrm>
              <a:off x="3648074" y="388583"/>
              <a:ext cx="7534276" cy="3078629"/>
            </a:xfrm>
            <a:prstGeom prst="rect">
              <a:avLst/>
            </a:prstGeom>
            <a:noFill/>
          </p:spPr>
        </p:pic>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微观：策略配置</a:t>
            </a:r>
          </a:p>
        </p:txBody>
      </p:sp>
      <p:sp>
        <p:nvSpPr>
          <p:cNvPr id="41" name="TextBox 40"/>
          <p:cNvSpPr txBox="1"/>
          <p:nvPr/>
        </p:nvSpPr>
        <p:spPr>
          <a:xfrm>
            <a:off x="488991" y="1071006"/>
            <a:ext cx="11283909" cy="923330"/>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策略配置</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期权</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混合策略</a:t>
            </a:r>
            <a:endPar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endParaRPr>
          </a:p>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流程：</a:t>
            </a:r>
            <a:endParaRPr lang="en-US" altLang="zh-CN" kern="0" dirty="0" smtClean="0">
              <a:solidFill>
                <a:sysClr val="windowText" lastClr="000000">
                  <a:lumMod val="95000"/>
                  <a:lumOff val="5000"/>
                </a:sysClr>
              </a:solidFill>
              <a:latin typeface="宋体" pitchFamily="2" charset="-122"/>
              <a:ea typeface="宋体" pitchFamily="2" charset="-122"/>
              <a:cs typeface="+mn-ea"/>
              <a:sym typeface="+mn-ea"/>
            </a:endParaRPr>
          </a:p>
        </p:txBody>
      </p:sp>
      <p:sp>
        <p:nvSpPr>
          <p:cNvPr id="5" name="TextBox 4"/>
          <p:cNvSpPr txBox="1"/>
          <p:nvPr/>
        </p:nvSpPr>
        <p:spPr>
          <a:xfrm>
            <a:off x="488991" y="6262131"/>
            <a:ext cx="11283909" cy="438582"/>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长江证券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grpSp>
        <p:nvGrpSpPr>
          <p:cNvPr id="10" name="组合 9"/>
          <p:cNvGrpSpPr/>
          <p:nvPr/>
        </p:nvGrpSpPr>
        <p:grpSpPr>
          <a:xfrm>
            <a:off x="3525228" y="175593"/>
            <a:ext cx="7781925" cy="6505476"/>
            <a:chOff x="3525228" y="175593"/>
            <a:chExt cx="7781925" cy="6505476"/>
          </a:xfrm>
        </p:grpSpPr>
        <p:pic>
          <p:nvPicPr>
            <p:cNvPr id="60417" name="Picture 1" descr="C:\Users\Administrator\Documents\Tencent Files\947729585\Image\C2C\}{C}_FX%H(KS9Q8P]~7II4J.png"/>
            <p:cNvPicPr>
              <a:picLocks noChangeAspect="1" noChangeArrowheads="1"/>
            </p:cNvPicPr>
            <p:nvPr/>
          </p:nvPicPr>
          <p:blipFill>
            <a:blip r:embed="rId2"/>
            <a:srcRect/>
            <a:stretch>
              <a:fillRect/>
            </a:stretch>
          </p:blipFill>
          <p:spPr bwMode="auto">
            <a:xfrm>
              <a:off x="3525228" y="175593"/>
              <a:ext cx="7781925" cy="3177207"/>
            </a:xfrm>
            <a:prstGeom prst="rect">
              <a:avLst/>
            </a:prstGeom>
            <a:noFill/>
          </p:spPr>
        </p:pic>
        <p:pic>
          <p:nvPicPr>
            <p:cNvPr id="60418" name="Picture 2" descr="C:\Users\Administrator\Documents\Tencent Files\947729585\Image\C2C\ZJTY@SDE~K]{WM98CTQ`%(7.png"/>
            <p:cNvPicPr>
              <a:picLocks noChangeAspect="1" noChangeArrowheads="1"/>
            </p:cNvPicPr>
            <p:nvPr/>
          </p:nvPicPr>
          <p:blipFill>
            <a:blip r:embed="rId3"/>
            <a:srcRect/>
            <a:stretch>
              <a:fillRect/>
            </a:stretch>
          </p:blipFill>
          <p:spPr bwMode="auto">
            <a:xfrm>
              <a:off x="3525228" y="3330586"/>
              <a:ext cx="7776000" cy="3350483"/>
            </a:xfrm>
            <a:prstGeom prst="rect">
              <a:avLst/>
            </a:prstGeom>
            <a:noFill/>
          </p:spPr>
        </p:pic>
        <p:sp>
          <p:nvSpPr>
            <p:cNvPr id="9" name="矩形 8"/>
            <p:cNvSpPr/>
            <p:nvPr/>
          </p:nvSpPr>
          <p:spPr>
            <a:xfrm>
              <a:off x="3544278" y="3105150"/>
              <a:ext cx="810000" cy="447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467100" y="1824038"/>
            <a:ext cx="4568825" cy="665162"/>
            <a:chOff x="1200" y="1371"/>
            <a:chExt cx="2878" cy="419"/>
          </a:xfrm>
        </p:grpSpPr>
        <p:grpSp>
          <p:nvGrpSpPr>
            <p:cNvPr id="3" name="Group 5"/>
            <p:cNvGrpSpPr>
              <a:grpSpLocks/>
            </p:cNvGrpSpPr>
            <p:nvPr/>
          </p:nvGrpSpPr>
          <p:grpSpPr bwMode="auto">
            <a:xfrm>
              <a:off x="1200" y="1371"/>
              <a:ext cx="480" cy="419"/>
              <a:chOff x="1110" y="2656"/>
              <a:chExt cx="1549" cy="1351"/>
            </a:xfrm>
          </p:grpSpPr>
          <p:sp>
            <p:nvSpPr>
              <p:cNvPr id="43" name="AutoShape 6"/>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 name="AutoShape 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AutoShape 8"/>
              <p:cNvSpPr>
                <a:spLocks noChangeArrowheads="1"/>
              </p:cNvSpPr>
              <p:nvPr/>
            </p:nvSpPr>
            <p:spPr bwMode="gray">
              <a:xfrm>
                <a:off x="1200" y="2737"/>
                <a:ext cx="1349" cy="1167"/>
              </a:xfrm>
              <a:prstGeom prst="hexagon">
                <a:avLst>
                  <a:gd name="adj" fmla="val 28896"/>
                  <a:gd name="vf" fmla="val 115470"/>
                </a:avLst>
              </a:prstGeom>
              <a:gradFill rotWithShape="1">
                <a:gsLst>
                  <a:gs pos="0">
                    <a:srgbClr val="3475CC">
                      <a:gamma/>
                      <a:shade val="46275"/>
                      <a:invGamma/>
                    </a:srgbClr>
                  </a:gs>
                  <a:gs pos="100000">
                    <a:srgbClr val="3475CC"/>
                  </a:gs>
                </a:gsLst>
                <a:lin ang="2700000" scaled="1"/>
              </a:gradFill>
              <a:ln w="9525">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40" name="Line 9"/>
            <p:cNvSpPr>
              <a:spLocks noChangeShapeType="1"/>
            </p:cNvSpPr>
            <p:nvPr/>
          </p:nvSpPr>
          <p:spPr bwMode="auto">
            <a:xfrm>
              <a:off x="1584" y="1755"/>
              <a:ext cx="2494" cy="0"/>
            </a:xfrm>
            <a:prstGeom prst="line">
              <a:avLst/>
            </a:prstGeom>
            <a:noFill/>
            <a:ln w="25400">
              <a:solidFill>
                <a:srgbClr val="9999FF"/>
              </a:solidFill>
              <a:prstDash val="sysDot"/>
              <a:round/>
              <a:headEnd/>
              <a:tailEnd type="oval" w="med" len="me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Text Box 10"/>
            <p:cNvSpPr txBox="1">
              <a:spLocks noChangeArrowheads="1"/>
            </p:cNvSpPr>
            <p:nvPr/>
          </p:nvSpPr>
          <p:spPr bwMode="auto">
            <a:xfrm>
              <a:off x="2232" y="1475"/>
              <a:ext cx="1141" cy="233"/>
            </a:xfrm>
            <a:prstGeom prst="rect">
              <a:avLst/>
            </a:prstGeom>
            <a:noFill/>
            <a:ln w="9525" algn="ctr">
              <a:noFill/>
              <a:miter lim="800000"/>
              <a:headEnd/>
              <a:tailEnd/>
            </a:ln>
          </p:spPr>
          <p:txBody>
            <a:bodyPr wrap="none">
              <a:spAutoFit/>
            </a:bodyPr>
            <a:lstStyle/>
            <a:p>
              <a:pPr lvl="0" algn="ctr" eaLnBrk="0" hangingPunct="0"/>
              <a:r>
                <a:rPr lang="zh-CN" altLang="en-US" b="1"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宏观：资产配置</a:t>
              </a:r>
              <a:endParaRPr kumimoji="0" lang="en-US" altLang="zh-CN" sz="2400" b="1" i="0" u="none" strike="noStrike" kern="0" cap="none" spc="0" normalizeH="0" baseline="0" noProof="0" dirty="0" smtClean="0">
                <a:ln>
                  <a:noFill/>
                </a:ln>
                <a:solidFill>
                  <a:sysClr val="windowText" lastClr="000000"/>
                </a:solidFill>
                <a:effectLst/>
                <a:uLnTx/>
                <a:uFillTx/>
              </a:endParaRPr>
            </a:p>
          </p:txBody>
        </p:sp>
        <p:sp>
          <p:nvSpPr>
            <p:cNvPr id="42" name="Text Box 11"/>
            <p:cNvSpPr txBox="1">
              <a:spLocks noChangeArrowheads="1"/>
            </p:cNvSpPr>
            <p:nvPr/>
          </p:nvSpPr>
          <p:spPr bwMode="gray">
            <a:xfrm>
              <a:off x="1329" y="1433"/>
              <a:ext cx="213" cy="291"/>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latin typeface="Times New Roman" pitchFamily="18" charset="0"/>
                  <a:cs typeface="Times New Roman" pitchFamily="18" charset="0"/>
                </a:rPr>
                <a:t>1</a:t>
              </a:r>
            </a:p>
          </p:txBody>
        </p:sp>
      </p:grpSp>
      <p:grpSp>
        <p:nvGrpSpPr>
          <p:cNvPr id="4" name="Group 12"/>
          <p:cNvGrpSpPr>
            <a:grpSpLocks/>
          </p:cNvGrpSpPr>
          <p:nvPr/>
        </p:nvGrpSpPr>
        <p:grpSpPr bwMode="auto">
          <a:xfrm>
            <a:off x="3467100" y="2738438"/>
            <a:ext cx="4568825" cy="665162"/>
            <a:chOff x="1200" y="1947"/>
            <a:chExt cx="2878" cy="419"/>
          </a:xfrm>
        </p:grpSpPr>
        <p:grpSp>
          <p:nvGrpSpPr>
            <p:cNvPr id="5" name="Group 13"/>
            <p:cNvGrpSpPr>
              <a:grpSpLocks/>
            </p:cNvGrpSpPr>
            <p:nvPr/>
          </p:nvGrpSpPr>
          <p:grpSpPr bwMode="auto">
            <a:xfrm>
              <a:off x="1200" y="1947"/>
              <a:ext cx="480" cy="419"/>
              <a:chOff x="3174" y="2656"/>
              <a:chExt cx="1549" cy="1351"/>
            </a:xfrm>
          </p:grpSpPr>
          <p:sp>
            <p:nvSpPr>
              <p:cNvPr id="51"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 name="AutoShape 16"/>
              <p:cNvSpPr>
                <a:spLocks noChangeArrowheads="1"/>
              </p:cNvSpPr>
              <p:nvPr/>
            </p:nvSpPr>
            <p:spPr bwMode="gray">
              <a:xfrm>
                <a:off x="3264" y="2737"/>
                <a:ext cx="1349" cy="1167"/>
              </a:xfrm>
              <a:prstGeom prst="hexagon">
                <a:avLst>
                  <a:gd name="adj" fmla="val 28896"/>
                  <a:gd name="vf" fmla="val 115470"/>
                </a:avLst>
              </a:prstGeom>
              <a:gradFill rotWithShape="1">
                <a:gsLst>
                  <a:gs pos="0">
                    <a:srgbClr val="58A4F0">
                      <a:gamma/>
                      <a:shade val="46275"/>
                      <a:invGamma/>
                    </a:srgbClr>
                  </a:gs>
                  <a:gs pos="100000">
                    <a:srgbClr val="58A4F0"/>
                  </a:gs>
                </a:gsLst>
                <a:lin ang="2700000" scaled="1"/>
              </a:gradFill>
              <a:ln w="9525">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48" name="Line 17"/>
            <p:cNvSpPr>
              <a:spLocks noChangeShapeType="1"/>
            </p:cNvSpPr>
            <p:nvPr/>
          </p:nvSpPr>
          <p:spPr bwMode="auto">
            <a:xfrm>
              <a:off x="1584" y="2331"/>
              <a:ext cx="2494" cy="0"/>
            </a:xfrm>
            <a:prstGeom prst="line">
              <a:avLst/>
            </a:prstGeom>
            <a:noFill/>
            <a:ln w="25400">
              <a:solidFill>
                <a:srgbClr val="9999FF"/>
              </a:solidFill>
              <a:prstDash val="sysDot"/>
              <a:round/>
              <a:headEnd/>
              <a:tailEnd type="oval" w="med" len="me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Text Box 19"/>
            <p:cNvSpPr txBox="1">
              <a:spLocks noChangeArrowheads="1"/>
            </p:cNvSpPr>
            <p:nvPr/>
          </p:nvSpPr>
          <p:spPr bwMode="gray">
            <a:xfrm>
              <a:off x="1335" y="2009"/>
              <a:ext cx="213" cy="291"/>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latin typeface="Times New Roman" pitchFamily="18" charset="0"/>
                  <a:cs typeface="Times New Roman" pitchFamily="18" charset="0"/>
                </a:rPr>
                <a:t>2</a:t>
              </a:r>
            </a:p>
          </p:txBody>
        </p:sp>
      </p:grpSp>
      <p:grpSp>
        <p:nvGrpSpPr>
          <p:cNvPr id="6" name="Group 20"/>
          <p:cNvGrpSpPr>
            <a:grpSpLocks/>
          </p:cNvGrpSpPr>
          <p:nvPr/>
        </p:nvGrpSpPr>
        <p:grpSpPr bwMode="auto">
          <a:xfrm>
            <a:off x="3467100" y="3630613"/>
            <a:ext cx="4568829" cy="665162"/>
            <a:chOff x="1200" y="2509"/>
            <a:chExt cx="2878" cy="419"/>
          </a:xfrm>
        </p:grpSpPr>
        <p:grpSp>
          <p:nvGrpSpPr>
            <p:cNvPr id="7" name="Group 21"/>
            <p:cNvGrpSpPr>
              <a:grpSpLocks/>
            </p:cNvGrpSpPr>
            <p:nvPr/>
          </p:nvGrpSpPr>
          <p:grpSpPr bwMode="auto">
            <a:xfrm>
              <a:off x="1200" y="2509"/>
              <a:ext cx="480" cy="419"/>
              <a:chOff x="1110" y="2656"/>
              <a:chExt cx="1549" cy="1351"/>
            </a:xfrm>
          </p:grpSpPr>
          <p:sp>
            <p:nvSpPr>
              <p:cNvPr id="59" name="AutoShape 22"/>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AutoShape 23"/>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1" name="AutoShape 24"/>
              <p:cNvSpPr>
                <a:spLocks noChangeArrowheads="1"/>
              </p:cNvSpPr>
              <p:nvPr/>
            </p:nvSpPr>
            <p:spPr bwMode="gray">
              <a:xfrm>
                <a:off x="1200" y="2737"/>
                <a:ext cx="1349" cy="1167"/>
              </a:xfrm>
              <a:prstGeom prst="hexagon">
                <a:avLst>
                  <a:gd name="adj" fmla="val 28896"/>
                  <a:gd name="vf" fmla="val 115470"/>
                </a:avLst>
              </a:prstGeom>
              <a:gradFill rotWithShape="1">
                <a:gsLst>
                  <a:gs pos="0">
                    <a:srgbClr val="3475CC">
                      <a:gamma/>
                      <a:shade val="46275"/>
                      <a:invGamma/>
                    </a:srgbClr>
                  </a:gs>
                  <a:gs pos="100000">
                    <a:srgbClr val="3475CC"/>
                  </a:gs>
                </a:gsLst>
                <a:lin ang="2700000" scaled="1"/>
              </a:gradFill>
              <a:ln w="9525">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56" name="Line 25"/>
            <p:cNvSpPr>
              <a:spLocks noChangeShapeType="1"/>
            </p:cNvSpPr>
            <p:nvPr/>
          </p:nvSpPr>
          <p:spPr bwMode="auto">
            <a:xfrm>
              <a:off x="1584" y="2893"/>
              <a:ext cx="2494" cy="0"/>
            </a:xfrm>
            <a:prstGeom prst="line">
              <a:avLst/>
            </a:prstGeom>
            <a:noFill/>
            <a:ln w="25400">
              <a:solidFill>
                <a:srgbClr val="9999FF"/>
              </a:solidFill>
              <a:prstDash val="sysDot"/>
              <a:round/>
              <a:headEnd/>
              <a:tailEnd type="oval" w="med" len="me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 name="Text Box 27"/>
            <p:cNvSpPr txBox="1">
              <a:spLocks noChangeArrowheads="1"/>
            </p:cNvSpPr>
            <p:nvPr/>
          </p:nvSpPr>
          <p:spPr bwMode="gray">
            <a:xfrm>
              <a:off x="1335" y="2571"/>
              <a:ext cx="213" cy="291"/>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FFFF"/>
                  </a:solidFill>
                  <a:effectLst/>
                  <a:uLnTx/>
                  <a:uFillTx/>
                  <a:latin typeface="Times New Roman" pitchFamily="18" charset="0"/>
                  <a:cs typeface="Times New Roman" pitchFamily="18" charset="0"/>
                </a:rPr>
                <a:t>3</a:t>
              </a:r>
            </a:p>
          </p:txBody>
        </p:sp>
      </p:grpSp>
      <p:sp>
        <p:nvSpPr>
          <p:cNvPr id="70" name="文本占位符 2"/>
          <p:cNvSpPr txBox="1">
            <a:spLocks/>
          </p:cNvSpPr>
          <p:nvPr/>
        </p:nvSpPr>
        <p:spPr>
          <a:xfrm>
            <a:off x="460444" y="175593"/>
            <a:ext cx="11290570" cy="862023"/>
          </a:xfrm>
          <a:prstGeom prst="rect">
            <a:avLst/>
          </a:prstGeom>
        </p:spPr>
        <p:txBody>
          <a:bodyPr anchor="ctr"/>
          <a:lstStyle/>
          <a:p>
            <a:pPr>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目 录</a:t>
            </a:r>
          </a:p>
        </p:txBody>
      </p:sp>
      <p:sp>
        <p:nvSpPr>
          <p:cNvPr id="28" name="Text Box 10"/>
          <p:cNvSpPr txBox="1">
            <a:spLocks noChangeArrowheads="1"/>
          </p:cNvSpPr>
          <p:nvPr/>
        </p:nvSpPr>
        <p:spPr bwMode="auto">
          <a:xfrm>
            <a:off x="5124452" y="2898775"/>
            <a:ext cx="1811714" cy="369332"/>
          </a:xfrm>
          <a:prstGeom prst="rect">
            <a:avLst/>
          </a:prstGeom>
          <a:noFill/>
          <a:ln w="9525" algn="ctr">
            <a:noFill/>
            <a:miter lim="800000"/>
            <a:headEnd/>
            <a:tailEnd/>
          </a:ln>
        </p:spPr>
        <p:txBody>
          <a:bodyPr wrap="none">
            <a:spAutoFit/>
          </a:bodyPr>
          <a:lstStyle/>
          <a:p>
            <a:pPr lvl="0" algn="ctr" eaLnBrk="0" hangingPunct="0"/>
            <a:r>
              <a:rPr lang="zh-CN" altLang="en-US" b="1"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中观：风格配置</a:t>
            </a:r>
            <a:endParaRPr kumimoji="0" lang="en-US" altLang="zh-CN" sz="2400" b="1" i="0" u="none" strike="noStrike" kern="0" cap="none" spc="0" normalizeH="0" baseline="0" noProof="0" dirty="0" smtClean="0">
              <a:ln>
                <a:noFill/>
              </a:ln>
              <a:solidFill>
                <a:sysClr val="windowText" lastClr="000000"/>
              </a:solidFill>
              <a:effectLst/>
              <a:uLnTx/>
              <a:uFillTx/>
            </a:endParaRPr>
          </a:p>
        </p:txBody>
      </p:sp>
      <p:sp>
        <p:nvSpPr>
          <p:cNvPr id="29" name="Text Box 10"/>
          <p:cNvSpPr txBox="1">
            <a:spLocks noChangeArrowheads="1"/>
          </p:cNvSpPr>
          <p:nvPr/>
        </p:nvSpPr>
        <p:spPr bwMode="auto">
          <a:xfrm>
            <a:off x="5124452" y="3789363"/>
            <a:ext cx="1811714" cy="369332"/>
          </a:xfrm>
          <a:prstGeom prst="rect">
            <a:avLst/>
          </a:prstGeom>
          <a:noFill/>
          <a:ln w="9525" algn="ctr">
            <a:noFill/>
            <a:miter lim="800000"/>
            <a:headEnd/>
            <a:tailEnd/>
          </a:ln>
        </p:spPr>
        <p:txBody>
          <a:bodyPr wrap="none">
            <a:spAutoFit/>
          </a:bodyPr>
          <a:lstStyle/>
          <a:p>
            <a:pPr lvl="0" algn="ctr" eaLnBrk="0" hangingPunct="0"/>
            <a:r>
              <a:rPr lang="zh-CN" altLang="en-US" b="1"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微观：策略配置</a:t>
            </a:r>
            <a:endParaRPr lang="en-US" altLang="zh-CN" sz="2400" b="1" kern="0" dirty="0" smtClean="0">
              <a:solidFill>
                <a:sysClr val="windowText" lastClr="000000"/>
              </a:solidFill>
            </a:endParaRPr>
          </a:p>
        </p:txBody>
      </p:sp>
      <p:sp>
        <p:nvSpPr>
          <p:cNvPr id="71" name="矩形 70"/>
          <p:cNvSpPr/>
          <p:nvPr/>
        </p:nvSpPr>
        <p:spPr>
          <a:xfrm>
            <a:off x="3393381" y="2646151"/>
            <a:ext cx="4932000" cy="1728000"/>
          </a:xfrm>
          <a:prstGeom prst="rect">
            <a:avLst/>
          </a:prstGeom>
          <a:solidFill>
            <a:schemeClr val="accent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2"/>
          <p:cNvSpPr txBox="1">
            <a:spLocks/>
          </p:cNvSpPr>
          <p:nvPr/>
        </p:nvSpPr>
        <p:spPr>
          <a:xfrm>
            <a:off x="0" y="2490168"/>
            <a:ext cx="12192000" cy="862023"/>
          </a:xfrm>
          <a:prstGeom prst="rect">
            <a:avLst/>
          </a:prstGeom>
        </p:spPr>
        <p:txBody>
          <a:bodyPr anchor="ctr"/>
          <a:lstStyle/>
          <a:p>
            <a:pPr lvl="0" algn="ctr">
              <a:lnSpc>
                <a:spcPct val="90000"/>
              </a:lnSpc>
              <a:spcBef>
                <a:spcPts val="1000"/>
              </a:spcBef>
              <a:defRPr/>
            </a:pPr>
            <a:r>
              <a:rPr lang="zh-CN" altLang="en-US" sz="8800" b="1" spc="-150" dirty="0" smtClean="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ea typeface="宋体"/>
                <a:cs typeface="Times New Roman" panose="02020603050405020304" pitchFamily="18" charset="0"/>
              </a:rPr>
              <a:t>谢 谢！</a:t>
            </a:r>
            <a:endParaRPr kumimoji="0" lang="zh-CN" altLang="en-US" sz="8800" b="1" i="0" u="none" strike="noStrike" kern="1200" cap="none" spc="-150" normalizeH="0" baseline="0" noProof="0" dirty="0">
              <a:ln>
                <a:noFill/>
              </a:ln>
              <a:solidFill>
                <a:schemeClr val="accent1">
                  <a:lumMod val="75000"/>
                </a:schemeClr>
              </a:solidFill>
              <a:effectLst>
                <a:outerShdw blurRad="38100" dist="38100" dir="2700000" algn="tl">
                  <a:srgbClr val="000000">
                    <a:alpha val="43137"/>
                  </a:srgbClr>
                </a:outerShdw>
              </a:effectLst>
              <a:uLnTx/>
              <a:uFillTx/>
              <a:latin typeface="Calibri"/>
              <a:ea typeface="宋体"/>
              <a:cs typeface="+mn-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宏观：资产配置</a:t>
            </a:r>
          </a:p>
        </p:txBody>
      </p:sp>
      <p:sp>
        <p:nvSpPr>
          <p:cNvPr id="41" name="TextBox 40"/>
          <p:cNvSpPr txBox="1"/>
          <p:nvPr/>
        </p:nvSpPr>
        <p:spPr>
          <a:xfrm>
            <a:off x="488991" y="1071006"/>
            <a:ext cx="11283909" cy="507831"/>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资产配置常用的三大类模型：均值方差模型、</a:t>
            </a:r>
            <a:r>
              <a:rPr lang="en-US" altLang="zh-CN"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Black-</a:t>
            </a:r>
            <a:r>
              <a:rPr lang="en-US" altLang="zh-CN" kern="0" dirty="0" err="1"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Litterman</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模型、风险预算模型</a:t>
            </a: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33" name="图片 32"/>
          <p:cNvPicPr/>
          <p:nvPr/>
        </p:nvPicPr>
        <p:blipFill>
          <a:blip r:embed="rId2"/>
          <a:srcRect/>
          <a:stretch>
            <a:fillRect/>
          </a:stretch>
        </p:blipFill>
        <p:spPr bwMode="auto">
          <a:xfrm>
            <a:off x="1210944" y="1578837"/>
            <a:ext cx="9685656" cy="4380986"/>
          </a:xfrm>
          <a:prstGeom prst="rect">
            <a:avLst/>
          </a:prstGeom>
          <a:noFill/>
          <a:ln w="9525">
            <a:solidFill>
              <a:schemeClr val="bg1"/>
            </a:solidFill>
            <a:prstDash val="dash"/>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宏观：资产配置</a:t>
            </a:r>
          </a:p>
        </p:txBody>
      </p:sp>
      <p:pic>
        <p:nvPicPr>
          <p:cNvPr id="48129" name="Picture 1" descr="C:\Users\Administrator\Documents\Tencent Files\947729585\Image\C2C\MGK16UK1X5PIANFJHHL6QMF.jpg"/>
          <p:cNvPicPr>
            <a:picLocks noChangeAspect="1" noChangeArrowheads="1"/>
          </p:cNvPicPr>
          <p:nvPr/>
        </p:nvPicPr>
        <p:blipFill>
          <a:blip r:embed="rId2"/>
          <a:srcRect/>
          <a:stretch>
            <a:fillRect/>
          </a:stretch>
        </p:blipFill>
        <p:spPr bwMode="auto">
          <a:xfrm>
            <a:off x="990600" y="1521687"/>
            <a:ext cx="10125075" cy="5019675"/>
          </a:xfrm>
          <a:prstGeom prst="rect">
            <a:avLst/>
          </a:prstGeom>
          <a:noFill/>
          <a:ln>
            <a:solidFill>
              <a:schemeClr val="bg1"/>
            </a:solidFill>
            <a:prstDash val="dash"/>
          </a:ln>
        </p:spPr>
      </p:pic>
      <p:sp>
        <p:nvSpPr>
          <p:cNvPr id="6" name="TextBox 5"/>
          <p:cNvSpPr txBox="1"/>
          <p:nvPr/>
        </p:nvSpPr>
        <p:spPr>
          <a:xfrm>
            <a:off x="488991" y="1071006"/>
            <a:ext cx="11283909" cy="507831"/>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资产配置常用模型的衍生模型</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目标与条件</a:t>
            </a:r>
            <a:endParaRPr kumimoji="0" lang="zh-CN"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descr="C:\Users\Administrator\Documents\Tencent Files\947729585\Image\C2C\P}KNKMZJIXOFCTHKTAX8TDD.png"/>
          <p:cNvPicPr>
            <a:picLocks noChangeAspect="1" noChangeArrowheads="1"/>
          </p:cNvPicPr>
          <p:nvPr/>
        </p:nvPicPr>
        <p:blipFill>
          <a:blip r:embed="rId2"/>
          <a:srcRect/>
          <a:stretch>
            <a:fillRect/>
          </a:stretch>
        </p:blipFill>
        <p:spPr bwMode="auto">
          <a:xfrm>
            <a:off x="1704976" y="1474062"/>
            <a:ext cx="8708013" cy="4896000"/>
          </a:xfrm>
          <a:prstGeom prst="rect">
            <a:avLst/>
          </a:prstGeom>
          <a:noFill/>
          <a:ln>
            <a:solidFill>
              <a:schemeClr val="bg1"/>
            </a:solidFill>
            <a:prstDash val="dash"/>
          </a:ln>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宏观：资产配置</a:t>
            </a:r>
          </a:p>
        </p:txBody>
      </p:sp>
      <p:sp>
        <p:nvSpPr>
          <p:cNvPr id="6" name="TextBox 5"/>
          <p:cNvSpPr txBox="1"/>
          <p:nvPr/>
        </p:nvSpPr>
        <p:spPr>
          <a:xfrm>
            <a:off x="488991" y="1071006"/>
            <a:ext cx="11283909" cy="507831"/>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资产配置常用模型的衍生模型</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公式与说明</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488991" y="6262131"/>
            <a:ext cx="11283909" cy="394788"/>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中信建投证券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descr="C:\Users\Administrator\Documents\Tencent Files\947729585\Image\C2C\FHFOYOFU36}{V7PZ$2897IL.png"/>
          <p:cNvPicPr>
            <a:picLocks noChangeAspect="1" noChangeArrowheads="1"/>
          </p:cNvPicPr>
          <p:nvPr/>
        </p:nvPicPr>
        <p:blipFill>
          <a:blip r:embed="rId2"/>
          <a:srcRect/>
          <a:stretch>
            <a:fillRect/>
          </a:stretch>
        </p:blipFill>
        <p:spPr bwMode="auto">
          <a:xfrm>
            <a:off x="1990725" y="1514474"/>
            <a:ext cx="7410450" cy="5205997"/>
          </a:xfrm>
          <a:prstGeom prst="rect">
            <a:avLst/>
          </a:prstGeom>
          <a:noFill/>
          <a:ln>
            <a:solidFill>
              <a:schemeClr val="bg1"/>
            </a:solidFill>
            <a:prstDash val="dash"/>
          </a:ln>
        </p:spPr>
      </p:pic>
      <p:sp>
        <p:nvSpPr>
          <p:cNvPr id="11" name="文本占位符 2"/>
          <p:cNvSpPr txBox="1">
            <a:spLocks/>
          </p:cNvSpPr>
          <p:nvPr/>
        </p:nvSpPr>
        <p:spPr>
          <a:xfrm>
            <a:off x="460444" y="175593"/>
            <a:ext cx="11290570" cy="862023"/>
          </a:xfrm>
          <a:prstGeom prst="rect">
            <a:avLst/>
          </a:prstGeom>
        </p:spPr>
        <p:txBody>
          <a:bodyPr anchor="ctr"/>
          <a:lstStyle/>
          <a:p>
            <a:pPr lvl="0">
              <a:lnSpc>
                <a:spcPct val="90000"/>
              </a:lnSpc>
              <a:spcBef>
                <a:spcPts val="1000"/>
              </a:spcBef>
              <a:defRPr/>
            </a:pPr>
            <a:r>
              <a:rPr lang="zh-CN" altLang="en-US" sz="2800" b="1" dirty="0" smtClean="0">
                <a:solidFill>
                  <a:srgbClr val="297FD5">
                    <a:lumMod val="75000"/>
                  </a:srgbClr>
                </a:solidFill>
                <a:latin typeface="Times New Roman" panose="02020603050405020304" pitchFamily="18" charset="0"/>
                <a:ea typeface="宋体"/>
                <a:cs typeface="Times New Roman" panose="02020603050405020304" pitchFamily="18" charset="0"/>
              </a:rPr>
              <a:t>宏观：资产配置</a:t>
            </a:r>
          </a:p>
        </p:txBody>
      </p:sp>
      <p:sp>
        <p:nvSpPr>
          <p:cNvPr id="6" name="TextBox 5"/>
          <p:cNvSpPr txBox="1"/>
          <p:nvPr/>
        </p:nvSpPr>
        <p:spPr>
          <a:xfrm>
            <a:off x="488991" y="1071006"/>
            <a:ext cx="11283909" cy="507831"/>
          </a:xfrm>
          <a:prstGeom prst="rect">
            <a:avLst/>
          </a:prstGeom>
          <a:noFill/>
        </p:spPr>
        <p:txBody>
          <a:bodyPr wrap="square" rtlCol="0">
            <a:spAutoFit/>
          </a:bodyPr>
          <a:lstStyle/>
          <a:p>
            <a:pPr marL="285750" indent="-285750">
              <a:lnSpc>
                <a:spcPct val="150000"/>
              </a:lnSpc>
              <a:buFont typeface="Arial" pitchFamily="34" charset="0"/>
              <a:buChar char="•"/>
              <a:defRPr/>
            </a:pP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资产配置常用模型的衍生模型</a:t>
            </a:r>
            <a:r>
              <a:rPr lang="en-US" altLang="zh-CN" kern="0" dirty="0" smtClean="0">
                <a:solidFill>
                  <a:sysClr val="windowText" lastClr="000000">
                    <a:lumMod val="95000"/>
                    <a:lumOff val="5000"/>
                  </a:sysClr>
                </a:solidFill>
                <a:latin typeface="宋体" pitchFamily="2" charset="-122"/>
                <a:ea typeface="宋体" pitchFamily="2" charset="-122"/>
                <a:cs typeface="+mn-ea"/>
                <a:sym typeface="+mn-ea"/>
              </a:rPr>
              <a:t>-</a:t>
            </a:r>
            <a:r>
              <a:rPr lang="zh-CN" altLang="en-US" kern="0" dirty="0" smtClean="0">
                <a:solidFill>
                  <a:sysClr val="windowText" lastClr="000000">
                    <a:lumMod val="95000"/>
                    <a:lumOff val="5000"/>
                  </a:sysClr>
                </a:solidFill>
                <a:latin typeface="宋体" pitchFamily="2" charset="-122"/>
                <a:ea typeface="宋体" pitchFamily="2" charset="-122"/>
                <a:cs typeface="+mn-ea"/>
                <a:sym typeface="+mn-ea"/>
              </a:rPr>
              <a:t>相互之间的逻辑关系（是否存在对收益或者风险的预期判断）</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488991" y="6262131"/>
            <a:ext cx="11283909" cy="394788"/>
          </a:xfrm>
          <a:prstGeom prst="rect">
            <a:avLst/>
          </a:prstGeom>
          <a:noFill/>
        </p:spPr>
        <p:txBody>
          <a:bodyPr wrap="square" rtlCol="0">
            <a:spAutoFit/>
          </a:bodyPr>
          <a:lstStyle/>
          <a:p>
            <a:pPr marL="285750" lvl="0" indent="-285750">
              <a:lnSpc>
                <a:spcPct val="150000"/>
              </a:lnSpc>
            </a:pP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注：资料来源</a:t>
            </a:r>
            <a:r>
              <a:rPr lang="en-US" altLang="zh-CN"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a:t>
            </a:r>
            <a:r>
              <a:rPr lang="zh-CN" altLang="en-US" sz="1500" kern="0" dirty="0" smtClean="0">
                <a:solidFill>
                  <a:sysClr val="windowText" lastClr="000000">
                    <a:lumMod val="95000"/>
                    <a:lumOff val="5000"/>
                  </a:sysClr>
                </a:solidFill>
                <a:latin typeface="Times New Roman" pitchFamily="18" charset="0"/>
                <a:ea typeface="宋体" pitchFamily="2" charset="-122"/>
                <a:cs typeface="Times New Roman" pitchFamily="18" charset="0"/>
                <a:sym typeface="+mn-ea"/>
              </a:rPr>
              <a:t>中信建投证券</a:t>
            </a:r>
            <a:endParaRPr lang="en-US" altLang="zh-CN" sz="1500" u="sng" kern="0" dirty="0" smtClean="0">
              <a:solidFill>
                <a:sysClr val="windowText" lastClr="000000">
                  <a:lumMod val="95000"/>
                  <a:lumOff val="5000"/>
                </a:sysClr>
              </a:solidFill>
              <a:latin typeface="宋体" pitchFamily="2" charset="-122"/>
              <a:ea typeface="宋体" pitchFamily="2" charset="-122"/>
              <a:cs typeface="+mn-ea"/>
              <a:sym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8783</TotalTime>
  <Words>1835</Words>
  <Application>Microsoft Macintosh PowerPoint</Application>
  <PresentationFormat>自定义</PresentationFormat>
  <Paragraphs>277</Paragraphs>
  <Slides>50</Slides>
  <Notes>0</Notes>
  <HiddenSlides>0</HiddenSlides>
  <MMClips>0</MMClips>
  <ScaleCrop>false</ScaleCrop>
  <HeadingPairs>
    <vt:vector size="4" baseType="variant">
      <vt:variant>
        <vt:lpstr>主题</vt:lpstr>
      </vt:variant>
      <vt:variant>
        <vt:i4>1</vt:i4>
      </vt:variant>
      <vt:variant>
        <vt:lpstr>幻灯片标题</vt:lpstr>
      </vt:variant>
      <vt:variant>
        <vt:i4>50</vt:i4>
      </vt:variant>
    </vt:vector>
  </HeadingPairs>
  <TitlesOfParts>
    <vt:vector size="51" baseType="lpstr">
      <vt:lpstr>Office Theme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Kathy Zhou</dc:creator>
  <cp:lastModifiedBy>zcquant</cp:lastModifiedBy>
  <cp:revision>805</cp:revision>
  <dcterms:created xsi:type="dcterms:W3CDTF">2017-03-13T05:43:08Z</dcterms:created>
  <dcterms:modified xsi:type="dcterms:W3CDTF">2018-06-22T10:59:02Z</dcterms:modified>
</cp:coreProperties>
</file>